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ra Hamah Alfidaa" panose="020B0604020202020204" charset="-78"/>
      <p:regular r:id="rId28"/>
    </p:embeddedFont>
    <p:embeddedFont>
      <p:font typeface="Calibri" panose="020F0502020204030204" pitchFamily="34"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Montserrat Bold" panose="00000800000000000000" charset="0"/>
      <p:regular r:id="rId37"/>
    </p:embeddedFont>
    <p:embeddedFont>
      <p:font typeface="Montserrat Classic Bold" panose="020B0604020202020204" charset="0"/>
      <p:regular r:id="rId38"/>
    </p:embeddedFont>
    <p:embeddedFont>
      <p:font typeface="Muli" panose="020B0604020202020204" charset="0"/>
      <p:regular r:id="rId39"/>
    </p:embeddedFont>
    <p:embeddedFont>
      <p:font typeface="Muli Bold" panose="020B0604020202020204" charset="0"/>
      <p:regular r:id="rId40"/>
    </p:embeddedFont>
    <p:embeddedFont>
      <p:font typeface="Noto Sans" panose="020B0502040504020204" pitchFamily="34" charset="0"/>
      <p:regular r:id="rId41"/>
      <p:bold r:id="rId42"/>
      <p:italic r:id="rId43"/>
      <p:boldItalic r:id="rId44"/>
    </p:embeddedFont>
    <p:embeddedFont>
      <p:font typeface="Noto Sans Bold" panose="020B0802040504020204" charset="0"/>
      <p:regular r:id="rId45"/>
    </p:embeddedFont>
    <p:embeddedFont>
      <p:font typeface="Paytone One" panose="020B0604020202020204" charset="0"/>
      <p:regular r:id="rId46"/>
    </p:embeddedFont>
    <p:embeddedFont>
      <p:font typeface="Sigmar One" panose="020B0604020202020204" charset="0"/>
      <p:regular r:id="rId47"/>
    </p:embeddedFont>
    <p:embeddedFont>
      <p:font typeface="TT Chocolates Bold" panose="020B0604020202020204" charset="0"/>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8.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3.sv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5BAC"/>
        </a:solidFill>
        <a:effectLst/>
      </p:bgPr>
    </p:bg>
    <p:spTree>
      <p:nvGrpSpPr>
        <p:cNvPr id="1" name=""/>
        <p:cNvGrpSpPr/>
        <p:nvPr/>
      </p:nvGrpSpPr>
      <p:grpSpPr>
        <a:xfrm>
          <a:off x="0" y="0"/>
          <a:ext cx="0" cy="0"/>
          <a:chOff x="0" y="0"/>
          <a:chExt cx="0" cy="0"/>
        </a:xfrm>
      </p:grpSpPr>
      <p:grpSp>
        <p:nvGrpSpPr>
          <p:cNvPr id="2" name="Group 2"/>
          <p:cNvGrpSpPr/>
          <p:nvPr/>
        </p:nvGrpSpPr>
        <p:grpSpPr>
          <a:xfrm>
            <a:off x="517543" y="587286"/>
            <a:ext cx="17279962" cy="9144115"/>
            <a:chOff x="0" y="0"/>
            <a:chExt cx="4551101" cy="2408327"/>
          </a:xfrm>
        </p:grpSpPr>
        <p:sp>
          <p:nvSpPr>
            <p:cNvPr id="3" name="Freeform 3"/>
            <p:cNvSpPr/>
            <p:nvPr/>
          </p:nvSpPr>
          <p:spPr>
            <a:xfrm>
              <a:off x="0" y="0"/>
              <a:ext cx="4551101" cy="2408327"/>
            </a:xfrm>
            <a:custGeom>
              <a:avLst/>
              <a:gdLst/>
              <a:ahLst/>
              <a:cxnLst/>
              <a:rect l="l" t="t" r="r" b="b"/>
              <a:pathLst>
                <a:path w="4551101" h="2408327">
                  <a:moveTo>
                    <a:pt x="15233" y="0"/>
                  </a:moveTo>
                  <a:lnTo>
                    <a:pt x="4535868" y="0"/>
                  </a:lnTo>
                  <a:cubicBezTo>
                    <a:pt x="4544281" y="0"/>
                    <a:pt x="4551101" y="6820"/>
                    <a:pt x="4551101" y="15233"/>
                  </a:cubicBezTo>
                  <a:lnTo>
                    <a:pt x="4551101" y="2393094"/>
                  </a:lnTo>
                  <a:cubicBezTo>
                    <a:pt x="4551101" y="2397134"/>
                    <a:pt x="4549496" y="2401008"/>
                    <a:pt x="4546639" y="2403865"/>
                  </a:cubicBezTo>
                  <a:cubicBezTo>
                    <a:pt x="4543782" y="2406722"/>
                    <a:pt x="4539908" y="2408327"/>
                    <a:pt x="4535868" y="2408327"/>
                  </a:cubicBezTo>
                  <a:lnTo>
                    <a:pt x="15233" y="2408327"/>
                  </a:lnTo>
                  <a:cubicBezTo>
                    <a:pt x="11193" y="2408327"/>
                    <a:pt x="7318" y="2406722"/>
                    <a:pt x="4462" y="2403865"/>
                  </a:cubicBezTo>
                  <a:cubicBezTo>
                    <a:pt x="1605" y="2401008"/>
                    <a:pt x="0" y="2397134"/>
                    <a:pt x="0" y="2393094"/>
                  </a:cubicBezTo>
                  <a:lnTo>
                    <a:pt x="0" y="15233"/>
                  </a:lnTo>
                  <a:cubicBezTo>
                    <a:pt x="0" y="11193"/>
                    <a:pt x="1605" y="7318"/>
                    <a:pt x="4462" y="4462"/>
                  </a:cubicBezTo>
                  <a:cubicBezTo>
                    <a:pt x="7318" y="1605"/>
                    <a:pt x="11193" y="0"/>
                    <a:pt x="15233"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4551101" cy="2446427"/>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73121" y="1028700"/>
            <a:ext cx="7408083" cy="7754604"/>
          </a:xfrm>
          <a:custGeom>
            <a:avLst/>
            <a:gdLst/>
            <a:ahLst/>
            <a:cxnLst/>
            <a:rect l="l" t="t" r="r" b="b"/>
            <a:pathLst>
              <a:path w="7408083" h="7754604">
                <a:moveTo>
                  <a:pt x="0" y="0"/>
                </a:moveTo>
                <a:lnTo>
                  <a:pt x="7408084" y="0"/>
                </a:lnTo>
                <a:lnTo>
                  <a:pt x="7408084" y="7754604"/>
                </a:lnTo>
                <a:lnTo>
                  <a:pt x="0" y="7754604"/>
                </a:lnTo>
                <a:lnTo>
                  <a:pt x="0" y="0"/>
                </a:lnTo>
                <a:close/>
              </a:path>
            </a:pathLst>
          </a:custGeom>
          <a:blipFill>
            <a:blip r:embed="rId2"/>
            <a:stretch>
              <a:fillRect l="-9421" t="-4531"/>
            </a:stretch>
          </a:blipFill>
        </p:spPr>
      </p:sp>
      <p:sp>
        <p:nvSpPr>
          <p:cNvPr id="6" name="TextBox 6"/>
          <p:cNvSpPr txBox="1"/>
          <p:nvPr/>
        </p:nvSpPr>
        <p:spPr>
          <a:xfrm>
            <a:off x="10181246" y="6294030"/>
            <a:ext cx="5310930" cy="690951"/>
          </a:xfrm>
          <a:prstGeom prst="rect">
            <a:avLst/>
          </a:prstGeom>
        </p:spPr>
        <p:txBody>
          <a:bodyPr lIns="0" tIns="0" rIns="0" bIns="0" rtlCol="0" anchor="t">
            <a:spAutoFit/>
          </a:bodyPr>
          <a:lstStyle/>
          <a:p>
            <a:pPr marL="0" lvl="0" indent="0" algn="l">
              <a:lnSpc>
                <a:spcPts val="5203"/>
              </a:lnSpc>
              <a:spcBef>
                <a:spcPct val="0"/>
              </a:spcBef>
            </a:pPr>
            <a:r>
              <a:rPr lang="en-US" sz="5003" u="none" strike="noStrike">
                <a:solidFill>
                  <a:srgbClr val="123D76"/>
                </a:solidFill>
                <a:latin typeface="Montserrat Classic Bold"/>
              </a:rPr>
              <a:t>Công ty VNPT-IT</a:t>
            </a:r>
          </a:p>
        </p:txBody>
      </p:sp>
      <p:sp>
        <p:nvSpPr>
          <p:cNvPr id="7" name="TextBox 7"/>
          <p:cNvSpPr txBox="1"/>
          <p:nvPr/>
        </p:nvSpPr>
        <p:spPr>
          <a:xfrm>
            <a:off x="7193739" y="3099461"/>
            <a:ext cx="11285945" cy="2817155"/>
          </a:xfrm>
          <a:prstGeom prst="rect">
            <a:avLst/>
          </a:prstGeom>
        </p:spPr>
        <p:txBody>
          <a:bodyPr lIns="0" tIns="0" rIns="0" bIns="0" rtlCol="0" anchor="t">
            <a:spAutoFit/>
          </a:bodyPr>
          <a:lstStyle/>
          <a:p>
            <a:pPr marL="0" lvl="0" indent="0" algn="ctr">
              <a:lnSpc>
                <a:spcPts val="11090"/>
              </a:lnSpc>
            </a:pPr>
            <a:r>
              <a:rPr lang="en-US" sz="9728" u="none" strike="noStrike">
                <a:solidFill>
                  <a:srgbClr val="215890"/>
                </a:solidFill>
                <a:latin typeface="Paytone One"/>
              </a:rPr>
              <a:t>BÁO CÁO PHÂN HỆ NHÂN SỰ</a:t>
            </a:r>
          </a:p>
        </p:txBody>
      </p:sp>
      <p:sp>
        <p:nvSpPr>
          <p:cNvPr id="8" name="TextBox 8"/>
          <p:cNvSpPr txBox="1"/>
          <p:nvPr/>
        </p:nvSpPr>
        <p:spPr>
          <a:xfrm>
            <a:off x="773121" y="8951352"/>
            <a:ext cx="2486210" cy="603714"/>
          </a:xfrm>
          <a:prstGeom prst="rect">
            <a:avLst/>
          </a:prstGeom>
        </p:spPr>
        <p:txBody>
          <a:bodyPr lIns="0" tIns="0" rIns="0" bIns="0" rtlCol="0" anchor="t">
            <a:spAutoFit/>
          </a:bodyPr>
          <a:lstStyle/>
          <a:p>
            <a:pPr marL="0" lvl="0" indent="0" algn="l">
              <a:lnSpc>
                <a:spcPts val="4575"/>
              </a:lnSpc>
              <a:spcBef>
                <a:spcPct val="0"/>
              </a:spcBef>
            </a:pPr>
            <a:r>
              <a:rPr lang="en-US" sz="4399" u="none" strike="noStrike">
                <a:solidFill>
                  <a:srgbClr val="123D76"/>
                </a:solidFill>
                <a:latin typeface="Montserrat Classic Bold"/>
              </a:rPr>
              <a:t>Nhóm 6</a:t>
            </a:r>
          </a:p>
        </p:txBody>
      </p:sp>
      <p:sp>
        <p:nvSpPr>
          <p:cNvPr id="9" name="TextBox 9"/>
          <p:cNvSpPr txBox="1"/>
          <p:nvPr/>
        </p:nvSpPr>
        <p:spPr>
          <a:xfrm>
            <a:off x="11393638" y="8561023"/>
            <a:ext cx="8644339" cy="492186"/>
          </a:xfrm>
          <a:prstGeom prst="rect">
            <a:avLst/>
          </a:prstGeom>
        </p:spPr>
        <p:txBody>
          <a:bodyPr lIns="0" tIns="0" rIns="0" bIns="0" rtlCol="0" anchor="t">
            <a:spAutoFit/>
          </a:bodyPr>
          <a:lstStyle/>
          <a:p>
            <a:pPr marL="0" lvl="0" indent="0" algn="l">
              <a:lnSpc>
                <a:spcPts val="3744"/>
              </a:lnSpc>
              <a:spcBef>
                <a:spcPct val="0"/>
              </a:spcBef>
            </a:pPr>
            <a:r>
              <a:rPr lang="en-US" sz="3600" u="none" strike="noStrike">
                <a:solidFill>
                  <a:srgbClr val="123D76"/>
                </a:solidFill>
                <a:latin typeface="Montserrat Classic Bold"/>
              </a:rPr>
              <a:t>GVHD: Hoàng Thị Thanh Hà</a:t>
            </a:r>
          </a:p>
        </p:txBody>
      </p:sp>
      <p:sp>
        <p:nvSpPr>
          <p:cNvPr id="10" name="TextBox 10"/>
          <p:cNvSpPr txBox="1"/>
          <p:nvPr/>
        </p:nvSpPr>
        <p:spPr>
          <a:xfrm>
            <a:off x="12032585" y="9100834"/>
            <a:ext cx="8644339" cy="492186"/>
          </a:xfrm>
          <a:prstGeom prst="rect">
            <a:avLst/>
          </a:prstGeom>
        </p:spPr>
        <p:txBody>
          <a:bodyPr lIns="0" tIns="0" rIns="0" bIns="0" rtlCol="0" anchor="t">
            <a:spAutoFit/>
          </a:bodyPr>
          <a:lstStyle/>
          <a:p>
            <a:pPr marL="0" lvl="0" indent="0" algn="l">
              <a:lnSpc>
                <a:spcPts val="3744"/>
              </a:lnSpc>
              <a:spcBef>
                <a:spcPct val="0"/>
              </a:spcBef>
            </a:pPr>
            <a:r>
              <a:rPr lang="en-US" sz="3600">
                <a:solidFill>
                  <a:srgbClr val="123D76"/>
                </a:solidFill>
                <a:latin typeface="Montserrat Classic Bold"/>
              </a:rPr>
              <a:t>Mentor: Lê Anh Tuấn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6063616" y="1402109"/>
            <a:ext cx="19610013" cy="7482781"/>
          </a:xfrm>
          <a:prstGeom prst="rect">
            <a:avLst/>
          </a:prstGeom>
          <a:solidFill>
            <a:srgbClr val="598BCD"/>
          </a:solidFill>
          <a:ln cap="sq">
            <a:noFill/>
            <a:prstDash val="solid"/>
            <a:miter/>
          </a:ln>
        </p:spPr>
      </p:sp>
      <p:sp>
        <p:nvSpPr>
          <p:cNvPr id="4" name="Freeform 4"/>
          <p:cNvSpPr/>
          <p:nvPr/>
        </p:nvSpPr>
        <p:spPr>
          <a:xfrm>
            <a:off x="8758068" y="0"/>
            <a:ext cx="8985303" cy="10287000"/>
          </a:xfrm>
          <a:custGeom>
            <a:avLst/>
            <a:gdLst/>
            <a:ahLst/>
            <a:cxnLst/>
            <a:rect l="l" t="t" r="r" b="b"/>
            <a:pathLst>
              <a:path w="8985303" h="10287000">
                <a:moveTo>
                  <a:pt x="0" y="0"/>
                </a:moveTo>
                <a:lnTo>
                  <a:pt x="8985303" y="0"/>
                </a:lnTo>
                <a:lnTo>
                  <a:pt x="8985303" y="10287000"/>
                </a:lnTo>
                <a:lnTo>
                  <a:pt x="0" y="10287000"/>
                </a:lnTo>
                <a:lnTo>
                  <a:pt x="0" y="0"/>
                </a:lnTo>
                <a:close/>
              </a:path>
            </a:pathLst>
          </a:custGeom>
          <a:blipFill>
            <a:blip r:embed="rId4"/>
            <a:stretch>
              <a:fillRect l="-927" r="-927"/>
            </a:stretch>
          </a:blipFill>
        </p:spPr>
      </p:sp>
      <p:sp>
        <p:nvSpPr>
          <p:cNvPr id="5" name="TextBox 5"/>
          <p:cNvSpPr txBox="1"/>
          <p:nvPr/>
        </p:nvSpPr>
        <p:spPr>
          <a:xfrm>
            <a:off x="424237" y="4367576"/>
            <a:ext cx="6634308" cy="1637574"/>
          </a:xfrm>
          <a:prstGeom prst="rect">
            <a:avLst/>
          </a:prstGeom>
        </p:spPr>
        <p:txBody>
          <a:bodyPr lIns="0" tIns="0" rIns="0" bIns="0" rtlCol="0" anchor="t">
            <a:spAutoFit/>
          </a:bodyPr>
          <a:lstStyle/>
          <a:p>
            <a:pPr marL="0" lvl="0" indent="0" algn="ctr">
              <a:lnSpc>
                <a:spcPts val="6307"/>
              </a:lnSpc>
              <a:spcBef>
                <a:spcPct val="0"/>
              </a:spcBef>
            </a:pPr>
            <a:r>
              <a:rPr lang="en-US" sz="6064" b="1" u="none" strike="noStrike" dirty="0" err="1">
                <a:solidFill>
                  <a:srgbClr val="FFFFFF"/>
                </a:solidFill>
                <a:latin typeface="Times New Roman" panose="02020603050405020304" pitchFamily="18" charset="0"/>
                <a:cs typeface="Times New Roman" panose="02020603050405020304" pitchFamily="18" charset="0"/>
              </a:rPr>
              <a:t>Thiết</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kế</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sơ</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đồ</a:t>
            </a:r>
            <a:r>
              <a:rPr lang="en-US" sz="6064" b="1" u="none" strike="noStrike" dirty="0">
                <a:solidFill>
                  <a:srgbClr val="FFFFFF"/>
                </a:solidFill>
                <a:latin typeface="Times New Roman" panose="02020603050405020304" pitchFamily="18" charset="0"/>
                <a:cs typeface="Times New Roman" panose="02020603050405020304" pitchFamily="18" charset="0"/>
              </a:rPr>
              <a:t> use case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829437" y="-36804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322013" y="-153331"/>
            <a:ext cx="19610013" cy="1182031"/>
          </a:xfrm>
          <a:prstGeom prst="rect">
            <a:avLst/>
          </a:prstGeom>
          <a:solidFill>
            <a:srgbClr val="598BCD"/>
          </a:solidFill>
          <a:ln cap="sq">
            <a:noFill/>
            <a:prstDash val="solid"/>
            <a:miter/>
          </a:ln>
        </p:spPr>
      </p:sp>
      <p:sp>
        <p:nvSpPr>
          <p:cNvPr id="5" name="Freeform 5"/>
          <p:cNvSpPr/>
          <p:nvPr/>
        </p:nvSpPr>
        <p:spPr>
          <a:xfrm>
            <a:off x="5594990" y="1028700"/>
            <a:ext cx="6935152" cy="9251691"/>
          </a:xfrm>
          <a:custGeom>
            <a:avLst/>
            <a:gdLst/>
            <a:ahLst/>
            <a:cxnLst/>
            <a:rect l="l" t="t" r="r" b="b"/>
            <a:pathLst>
              <a:path w="6935152" h="9251691">
                <a:moveTo>
                  <a:pt x="0" y="0"/>
                </a:moveTo>
                <a:lnTo>
                  <a:pt x="6935152" y="0"/>
                </a:lnTo>
                <a:lnTo>
                  <a:pt x="6935152" y="9251691"/>
                </a:lnTo>
                <a:lnTo>
                  <a:pt x="0" y="9251691"/>
                </a:lnTo>
                <a:lnTo>
                  <a:pt x="0" y="0"/>
                </a:lnTo>
                <a:close/>
              </a:path>
            </a:pathLst>
          </a:custGeom>
          <a:blipFill>
            <a:blip r:embed="rId4"/>
            <a:stretch>
              <a:fillRect l="-737" r="-737"/>
            </a:stretch>
          </a:blipFill>
        </p:spPr>
      </p:sp>
      <p:sp>
        <p:nvSpPr>
          <p:cNvPr id="6" name="TextBox 6"/>
          <p:cNvSpPr txBox="1"/>
          <p:nvPr/>
        </p:nvSpPr>
        <p:spPr>
          <a:xfrm>
            <a:off x="1028700" y="143997"/>
            <a:ext cx="16451861" cy="837540"/>
          </a:xfrm>
          <a:prstGeom prst="rect">
            <a:avLst/>
          </a:prstGeom>
        </p:spPr>
        <p:txBody>
          <a:bodyPr lIns="0" tIns="0" rIns="0" bIns="0" rtlCol="0" anchor="t">
            <a:spAutoFit/>
          </a:bodyPr>
          <a:lstStyle/>
          <a:p>
            <a:pPr marL="0" lvl="0" indent="0" algn="ctr">
              <a:lnSpc>
                <a:spcPts val="6307"/>
              </a:lnSpc>
              <a:spcBef>
                <a:spcPct val="0"/>
              </a:spcBef>
            </a:pPr>
            <a:r>
              <a:rPr lang="en-US" sz="6064" b="1" u="none" strike="noStrike" dirty="0" err="1">
                <a:solidFill>
                  <a:srgbClr val="FFFFFF"/>
                </a:solidFill>
                <a:latin typeface="Times New Roman" panose="02020603050405020304" pitchFamily="18" charset="0"/>
                <a:cs typeface="Times New Roman" panose="02020603050405020304" pitchFamily="18" charset="0"/>
              </a:rPr>
              <a:t>Quản</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lý</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tuyển</a:t>
            </a:r>
            <a:r>
              <a:rPr lang="en-US" sz="6064" b="1" u="none" strike="noStrike" dirty="0">
                <a:solidFill>
                  <a:srgbClr val="FFFFFF"/>
                </a:solidFill>
                <a:latin typeface="Times New Roman" panose="02020603050405020304" pitchFamily="18" charset="0"/>
                <a:cs typeface="Times New Roman" panose="02020603050405020304" pitchFamily="18" charset="0"/>
              </a:rPr>
              <a:t> </a:t>
            </a:r>
            <a:r>
              <a:rPr lang="en-US" sz="6064" b="1" u="none" strike="noStrike" dirty="0" err="1">
                <a:solidFill>
                  <a:srgbClr val="FFFFFF"/>
                </a:solidFill>
                <a:latin typeface="Times New Roman" panose="02020603050405020304" pitchFamily="18" charset="0"/>
                <a:cs typeface="Times New Roman" panose="02020603050405020304" pitchFamily="18" charset="0"/>
              </a:rPr>
              <a:t>dụng</a:t>
            </a:r>
            <a:endParaRPr lang="en-US" sz="6064" b="1" u="none" strike="noStrike"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1322013" y="-153331"/>
            <a:ext cx="19610013" cy="1565378"/>
          </a:xfrm>
          <a:prstGeom prst="rect">
            <a:avLst/>
          </a:prstGeom>
          <a:solidFill>
            <a:srgbClr val="598BCD"/>
          </a:solidFill>
          <a:ln cap="sq">
            <a:noFill/>
            <a:prstDash val="solid"/>
            <a:miter/>
          </a:ln>
        </p:spPr>
      </p:sp>
      <p:sp>
        <p:nvSpPr>
          <p:cNvPr id="4" name="Freeform 4"/>
          <p:cNvSpPr/>
          <p:nvPr/>
        </p:nvSpPr>
        <p:spPr>
          <a:xfrm>
            <a:off x="0" y="1412047"/>
            <a:ext cx="19073319" cy="4530122"/>
          </a:xfrm>
          <a:custGeom>
            <a:avLst/>
            <a:gdLst/>
            <a:ahLst/>
            <a:cxnLst/>
            <a:rect l="l" t="t" r="r" b="b"/>
            <a:pathLst>
              <a:path w="19073319" h="4530122">
                <a:moveTo>
                  <a:pt x="0" y="0"/>
                </a:moveTo>
                <a:lnTo>
                  <a:pt x="19073319" y="0"/>
                </a:lnTo>
                <a:lnTo>
                  <a:pt x="19073319" y="4530122"/>
                </a:lnTo>
                <a:lnTo>
                  <a:pt x="0" y="4530122"/>
                </a:lnTo>
                <a:lnTo>
                  <a:pt x="0" y="0"/>
                </a:lnTo>
                <a:close/>
              </a:path>
            </a:pathLst>
          </a:custGeom>
          <a:blipFill>
            <a:blip r:embed="rId4"/>
            <a:stretch>
              <a:fillRect/>
            </a:stretch>
          </a:blipFill>
        </p:spPr>
      </p:sp>
      <p:sp>
        <p:nvSpPr>
          <p:cNvPr id="5" name="TextBox 5"/>
          <p:cNvSpPr txBox="1"/>
          <p:nvPr/>
        </p:nvSpPr>
        <p:spPr>
          <a:xfrm>
            <a:off x="3265026" y="235099"/>
            <a:ext cx="13054425" cy="883768"/>
          </a:xfrm>
          <a:prstGeom prst="rect">
            <a:avLst/>
          </a:prstGeom>
        </p:spPr>
        <p:txBody>
          <a:bodyPr lIns="0" tIns="0" rIns="0" bIns="0" rtlCol="0" anchor="t">
            <a:spAutoFit/>
          </a:bodyPr>
          <a:lstStyle/>
          <a:p>
            <a:pPr marL="0" lvl="0" indent="0" algn="ctr">
              <a:lnSpc>
                <a:spcPts val="6723"/>
              </a:lnSpc>
              <a:spcBef>
                <a:spcPct val="0"/>
              </a:spcBef>
            </a:pPr>
            <a:r>
              <a:rPr lang="en-US" sz="6464" b="1" u="none" strike="noStrike" dirty="0" err="1">
                <a:solidFill>
                  <a:srgbClr val="FFFFFF"/>
                </a:solidFill>
                <a:latin typeface="Times New Roman" panose="02020603050405020304" pitchFamily="18" charset="0"/>
                <a:cs typeface="Times New Roman" panose="02020603050405020304" pitchFamily="18" charset="0"/>
              </a:rPr>
              <a:t>Quản</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lý</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hồ</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sơ</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cán</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bộ</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nhân</a:t>
            </a:r>
            <a:r>
              <a:rPr lang="en-US" sz="6464" b="1" u="none" strike="noStrike" dirty="0">
                <a:solidFill>
                  <a:srgbClr val="FFFFFF"/>
                </a:solidFill>
                <a:latin typeface="Times New Roman" panose="02020603050405020304" pitchFamily="18" charset="0"/>
                <a:cs typeface="Times New Roman" panose="02020603050405020304" pitchFamily="18" charset="0"/>
              </a:rPr>
              <a:t> </a:t>
            </a:r>
            <a:r>
              <a:rPr lang="en-US" sz="6464" b="1" u="none" strike="noStrike" dirty="0" err="1">
                <a:solidFill>
                  <a:srgbClr val="FFFFFF"/>
                </a:solidFill>
                <a:latin typeface="Times New Roman" panose="02020603050405020304" pitchFamily="18" charset="0"/>
                <a:cs typeface="Times New Roman" panose="02020603050405020304" pitchFamily="18" charset="0"/>
              </a:rPr>
              <a:t>viên</a:t>
            </a:r>
            <a:endParaRPr lang="en-US" sz="6464" b="1" u="none" strike="noStrike" dirty="0">
              <a:solidFill>
                <a:srgbClr val="FFFFFF"/>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709147" y="6610704"/>
            <a:ext cx="16578853" cy="2436564"/>
          </a:xfrm>
          <a:prstGeom prst="rect">
            <a:avLst/>
          </a:prstGeom>
        </p:spPr>
        <p:txBody>
          <a:bodyPr lIns="0" tIns="0" rIns="0" bIns="0" rtlCol="0" anchor="t">
            <a:spAutoFit/>
          </a:bodyPr>
          <a:lstStyle/>
          <a:p>
            <a:pPr marL="794449" lvl="1" indent="-397225">
              <a:lnSpc>
                <a:spcPts val="3826"/>
              </a:lnSpc>
              <a:buFont typeface="Arial"/>
              <a:buChar char="•"/>
            </a:pPr>
            <a:r>
              <a:rPr lang="en-US" sz="3679" dirty="0" err="1">
                <a:solidFill>
                  <a:srgbClr val="000000"/>
                </a:solidFill>
                <a:latin typeface="Muli Bold"/>
              </a:rPr>
              <a:t>Cập</a:t>
            </a:r>
            <a:r>
              <a:rPr lang="en-US" sz="3679" dirty="0">
                <a:solidFill>
                  <a:srgbClr val="000000"/>
                </a:solidFill>
                <a:latin typeface="Muli Bold"/>
              </a:rPr>
              <a:t> </a:t>
            </a:r>
            <a:r>
              <a:rPr lang="en-US" sz="3679" dirty="0" err="1">
                <a:solidFill>
                  <a:srgbClr val="000000"/>
                </a:solidFill>
                <a:latin typeface="Muli Bold"/>
              </a:rPr>
              <a:t>nhật</a:t>
            </a:r>
            <a:r>
              <a:rPr lang="en-US" sz="3679" dirty="0">
                <a:solidFill>
                  <a:srgbClr val="000000"/>
                </a:solidFill>
                <a:latin typeface="Muli Bold"/>
              </a:rPr>
              <a:t> </a:t>
            </a:r>
            <a:r>
              <a:rPr lang="en-US" sz="3679" dirty="0" err="1">
                <a:solidFill>
                  <a:srgbClr val="000000"/>
                </a:solidFill>
                <a:latin typeface="Muli Bold"/>
              </a:rPr>
              <a:t>thông</a:t>
            </a:r>
            <a:r>
              <a:rPr lang="en-US" sz="3679" dirty="0">
                <a:solidFill>
                  <a:srgbClr val="000000"/>
                </a:solidFill>
                <a:latin typeface="Muli Bold"/>
              </a:rPr>
              <a:t> tin </a:t>
            </a:r>
            <a:r>
              <a:rPr lang="en-US" sz="3679" dirty="0" err="1">
                <a:solidFill>
                  <a:srgbClr val="000000"/>
                </a:solidFill>
                <a:latin typeface="Muli Bold"/>
              </a:rPr>
              <a:t>biến</a:t>
            </a:r>
            <a:r>
              <a:rPr lang="en-US" sz="3679" dirty="0">
                <a:solidFill>
                  <a:srgbClr val="000000"/>
                </a:solidFill>
                <a:latin typeface="Muli Bold"/>
              </a:rPr>
              <a:t> </a:t>
            </a:r>
            <a:r>
              <a:rPr lang="en-US" sz="3679" dirty="0" err="1">
                <a:solidFill>
                  <a:srgbClr val="000000"/>
                </a:solidFill>
                <a:latin typeface="Muli Bold"/>
              </a:rPr>
              <a:t>động</a:t>
            </a:r>
            <a:r>
              <a:rPr lang="en-US" sz="3679" dirty="0">
                <a:solidFill>
                  <a:srgbClr val="000000"/>
                </a:solidFill>
                <a:latin typeface="Muli Bold"/>
              </a:rPr>
              <a:t> </a:t>
            </a:r>
            <a:r>
              <a:rPr lang="en-US" sz="3679" dirty="0" err="1">
                <a:solidFill>
                  <a:srgbClr val="000000"/>
                </a:solidFill>
                <a:latin typeface="Muli Bold"/>
              </a:rPr>
              <a:t>của</a:t>
            </a:r>
            <a:r>
              <a:rPr lang="en-US" sz="3679" dirty="0">
                <a:solidFill>
                  <a:srgbClr val="000000"/>
                </a:solidFill>
                <a:latin typeface="Muli Bold"/>
              </a:rPr>
              <a:t> </a:t>
            </a:r>
            <a:r>
              <a:rPr lang="en-US" sz="3679" dirty="0" err="1">
                <a:solidFill>
                  <a:srgbClr val="000000"/>
                </a:solidFill>
                <a:latin typeface="Muli Bold"/>
              </a:rPr>
              <a:t>từng</a:t>
            </a:r>
            <a:r>
              <a:rPr lang="en-US" sz="3679" dirty="0">
                <a:solidFill>
                  <a:srgbClr val="000000"/>
                </a:solidFill>
                <a:latin typeface="Muli Bold"/>
              </a:rPr>
              <a:t> </a:t>
            </a:r>
            <a:r>
              <a:rPr lang="en-US" sz="3679" dirty="0" err="1">
                <a:solidFill>
                  <a:srgbClr val="000000"/>
                </a:solidFill>
                <a:latin typeface="Muli Bold"/>
              </a:rPr>
              <a:t>nhân</a:t>
            </a:r>
            <a:r>
              <a:rPr lang="en-US" sz="3679" dirty="0">
                <a:solidFill>
                  <a:srgbClr val="000000"/>
                </a:solidFill>
                <a:latin typeface="Muli Bold"/>
              </a:rPr>
              <a:t> </a:t>
            </a:r>
            <a:r>
              <a:rPr lang="en-US" sz="3679" dirty="0" err="1">
                <a:solidFill>
                  <a:srgbClr val="000000"/>
                </a:solidFill>
                <a:latin typeface="Muli Bold"/>
              </a:rPr>
              <a:t>viên</a:t>
            </a:r>
            <a:r>
              <a:rPr lang="en-US" sz="3679" dirty="0">
                <a:solidFill>
                  <a:srgbClr val="000000"/>
                </a:solidFill>
                <a:latin typeface="Muli Bold"/>
              </a:rPr>
              <a:t> bao </a:t>
            </a:r>
            <a:r>
              <a:rPr lang="en-US" sz="3679" dirty="0" err="1">
                <a:solidFill>
                  <a:srgbClr val="000000"/>
                </a:solidFill>
                <a:latin typeface="Muli Bold"/>
              </a:rPr>
              <a:t>gồm</a:t>
            </a:r>
            <a:r>
              <a:rPr lang="en-US" sz="3679" dirty="0">
                <a:solidFill>
                  <a:srgbClr val="000000"/>
                </a:solidFill>
                <a:latin typeface="Muli Bold"/>
              </a:rPr>
              <a:t>:</a:t>
            </a:r>
          </a:p>
          <a:p>
            <a:pPr algn="just">
              <a:lnSpc>
                <a:spcPts val="3826"/>
              </a:lnSpc>
            </a:pPr>
            <a:r>
              <a:rPr lang="en-US" sz="3679" dirty="0">
                <a:solidFill>
                  <a:srgbClr val="000000"/>
                </a:solidFill>
                <a:latin typeface="Muli Bold"/>
              </a:rPr>
              <a:t>                               </a:t>
            </a:r>
            <a:r>
              <a:rPr lang="en-US" sz="3679" dirty="0">
                <a:solidFill>
                  <a:srgbClr val="000000"/>
                </a:solidFill>
                <a:latin typeface="Muli"/>
              </a:rPr>
              <a:t>+ </a:t>
            </a:r>
            <a:r>
              <a:rPr lang="en-US" sz="3679" dirty="0" err="1">
                <a:solidFill>
                  <a:srgbClr val="000000"/>
                </a:solidFill>
                <a:latin typeface="Muli"/>
              </a:rPr>
              <a:t>Hợp</a:t>
            </a:r>
            <a:r>
              <a:rPr lang="en-US" sz="3679" dirty="0">
                <a:solidFill>
                  <a:srgbClr val="000000"/>
                </a:solidFill>
                <a:latin typeface="Muli"/>
              </a:rPr>
              <a:t> </a:t>
            </a:r>
            <a:r>
              <a:rPr lang="en-US" sz="3679" dirty="0" err="1">
                <a:solidFill>
                  <a:srgbClr val="000000"/>
                </a:solidFill>
                <a:latin typeface="Muli"/>
              </a:rPr>
              <a:t>đồng</a:t>
            </a:r>
            <a:r>
              <a:rPr lang="en-US" sz="3679" dirty="0">
                <a:solidFill>
                  <a:srgbClr val="000000"/>
                </a:solidFill>
                <a:latin typeface="Muli"/>
              </a:rPr>
              <a:t> </a:t>
            </a:r>
            <a:r>
              <a:rPr lang="en-US" sz="3679" dirty="0" err="1">
                <a:solidFill>
                  <a:srgbClr val="000000"/>
                </a:solidFill>
                <a:latin typeface="Muli"/>
              </a:rPr>
              <a:t>lao</a:t>
            </a:r>
            <a:r>
              <a:rPr lang="en-US" sz="3679" dirty="0">
                <a:solidFill>
                  <a:srgbClr val="000000"/>
                </a:solidFill>
                <a:latin typeface="Muli"/>
              </a:rPr>
              <a:t> </a:t>
            </a:r>
            <a:r>
              <a:rPr lang="en-US" sz="3679" dirty="0" err="1">
                <a:solidFill>
                  <a:srgbClr val="000000"/>
                </a:solidFill>
                <a:latin typeface="Muli"/>
              </a:rPr>
              <a:t>động</a:t>
            </a:r>
            <a:endParaRPr lang="en-US" sz="3679" dirty="0">
              <a:solidFill>
                <a:srgbClr val="000000"/>
              </a:solidFill>
              <a:latin typeface="Muli"/>
            </a:endParaRPr>
          </a:p>
          <a:p>
            <a:pPr algn="just">
              <a:lnSpc>
                <a:spcPts val="3826"/>
              </a:lnSpc>
            </a:pPr>
            <a:r>
              <a:rPr lang="en-US" sz="3679" dirty="0">
                <a:solidFill>
                  <a:srgbClr val="000000"/>
                </a:solidFill>
                <a:latin typeface="Muli"/>
              </a:rPr>
              <a:t>                                + Gia </a:t>
            </a:r>
            <a:r>
              <a:rPr lang="en-US" sz="3679" dirty="0" err="1">
                <a:solidFill>
                  <a:srgbClr val="000000"/>
                </a:solidFill>
                <a:latin typeface="Muli"/>
              </a:rPr>
              <a:t>hạn</a:t>
            </a:r>
            <a:r>
              <a:rPr lang="en-US" sz="3679" dirty="0">
                <a:solidFill>
                  <a:srgbClr val="000000"/>
                </a:solidFill>
                <a:latin typeface="Muli"/>
              </a:rPr>
              <a:t> </a:t>
            </a:r>
            <a:r>
              <a:rPr lang="en-US" sz="3679" dirty="0" err="1">
                <a:solidFill>
                  <a:srgbClr val="000000"/>
                </a:solidFill>
                <a:latin typeface="Muli"/>
              </a:rPr>
              <a:t>hợp</a:t>
            </a:r>
            <a:r>
              <a:rPr lang="en-US" sz="3679" dirty="0">
                <a:solidFill>
                  <a:srgbClr val="000000"/>
                </a:solidFill>
                <a:latin typeface="Muli"/>
              </a:rPr>
              <a:t> </a:t>
            </a:r>
            <a:r>
              <a:rPr lang="en-US" sz="3679" dirty="0" err="1">
                <a:solidFill>
                  <a:srgbClr val="000000"/>
                </a:solidFill>
                <a:latin typeface="Muli"/>
              </a:rPr>
              <a:t>đồng</a:t>
            </a:r>
            <a:r>
              <a:rPr lang="en-US" sz="3679" dirty="0">
                <a:solidFill>
                  <a:srgbClr val="000000"/>
                </a:solidFill>
                <a:latin typeface="Muli"/>
              </a:rPr>
              <a:t> </a:t>
            </a:r>
          </a:p>
          <a:p>
            <a:pPr algn="just">
              <a:lnSpc>
                <a:spcPts val="3826"/>
              </a:lnSpc>
            </a:pPr>
            <a:r>
              <a:rPr lang="en-US" sz="3679" dirty="0">
                <a:solidFill>
                  <a:srgbClr val="000000"/>
                </a:solidFill>
                <a:latin typeface="Muli"/>
              </a:rPr>
              <a:t>                                + </a:t>
            </a:r>
            <a:r>
              <a:rPr lang="en-US" sz="3679" dirty="0" err="1">
                <a:solidFill>
                  <a:srgbClr val="000000"/>
                </a:solidFill>
                <a:latin typeface="Muli"/>
              </a:rPr>
              <a:t>Quyết</a:t>
            </a:r>
            <a:r>
              <a:rPr lang="en-US" sz="3679" dirty="0">
                <a:solidFill>
                  <a:srgbClr val="000000"/>
                </a:solidFill>
                <a:latin typeface="Muli"/>
              </a:rPr>
              <a:t> </a:t>
            </a:r>
            <a:r>
              <a:rPr lang="en-US" sz="3679" dirty="0" err="1">
                <a:solidFill>
                  <a:srgbClr val="000000"/>
                </a:solidFill>
                <a:latin typeface="Muli"/>
              </a:rPr>
              <a:t>định</a:t>
            </a:r>
            <a:r>
              <a:rPr lang="en-US" sz="3679" dirty="0">
                <a:solidFill>
                  <a:srgbClr val="000000"/>
                </a:solidFill>
                <a:latin typeface="Muli"/>
              </a:rPr>
              <a:t> </a:t>
            </a:r>
            <a:r>
              <a:rPr lang="en-US" sz="3679" dirty="0" err="1">
                <a:solidFill>
                  <a:srgbClr val="000000"/>
                </a:solidFill>
                <a:latin typeface="Muli"/>
              </a:rPr>
              <a:t>nghỉ</a:t>
            </a:r>
            <a:r>
              <a:rPr lang="en-US" sz="3679" dirty="0">
                <a:solidFill>
                  <a:srgbClr val="000000"/>
                </a:solidFill>
                <a:latin typeface="Muli"/>
              </a:rPr>
              <a:t> </a:t>
            </a:r>
            <a:r>
              <a:rPr lang="en-US" sz="3679" dirty="0" err="1">
                <a:solidFill>
                  <a:srgbClr val="000000"/>
                </a:solidFill>
                <a:latin typeface="Muli"/>
              </a:rPr>
              <a:t>việc</a:t>
            </a:r>
            <a:endParaRPr lang="en-US" sz="3679" dirty="0">
              <a:solidFill>
                <a:srgbClr val="000000"/>
              </a:solidFill>
              <a:latin typeface="Muli"/>
            </a:endParaRPr>
          </a:p>
          <a:p>
            <a:pPr algn="just">
              <a:lnSpc>
                <a:spcPts val="3826"/>
              </a:lnSpc>
            </a:pPr>
            <a:r>
              <a:rPr lang="en-US" sz="3679" dirty="0">
                <a:solidFill>
                  <a:srgbClr val="000000"/>
                </a:solidFill>
                <a:latin typeface="Muli"/>
              </a:rPr>
              <a:t>                                + </a:t>
            </a:r>
            <a:r>
              <a:rPr lang="en-US" sz="3679" dirty="0" err="1">
                <a:solidFill>
                  <a:srgbClr val="000000"/>
                </a:solidFill>
                <a:latin typeface="Muli"/>
              </a:rPr>
              <a:t>Ngày</a:t>
            </a:r>
            <a:r>
              <a:rPr lang="en-US" sz="3679" dirty="0">
                <a:solidFill>
                  <a:srgbClr val="000000"/>
                </a:solidFill>
                <a:latin typeface="Muli"/>
              </a:rPr>
              <a:t> </a:t>
            </a:r>
            <a:r>
              <a:rPr lang="en-US" sz="3679" dirty="0" err="1">
                <a:solidFill>
                  <a:srgbClr val="000000"/>
                </a:solidFill>
                <a:latin typeface="Muli"/>
              </a:rPr>
              <a:t>nghỉ</a:t>
            </a:r>
            <a:r>
              <a:rPr lang="en-US" sz="3679" dirty="0">
                <a:solidFill>
                  <a:srgbClr val="000000"/>
                </a:solidFill>
                <a:latin typeface="Muli"/>
              </a:rPr>
              <a:t> </a:t>
            </a:r>
            <a:r>
              <a:rPr lang="en-US" sz="3679" dirty="0" err="1">
                <a:solidFill>
                  <a:srgbClr val="000000"/>
                </a:solidFill>
                <a:latin typeface="Muli"/>
              </a:rPr>
              <a:t>phép</a:t>
            </a:r>
            <a:endParaRPr lang="en-US" sz="3679" dirty="0">
              <a:solidFill>
                <a:srgbClr val="000000"/>
              </a:solidFill>
              <a:latin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835633"/>
            <a:ext cx="18581313" cy="2364061"/>
          </a:xfrm>
          <a:prstGeom prst="rect">
            <a:avLst/>
          </a:prstGeom>
          <a:solidFill>
            <a:srgbClr val="598BCD"/>
          </a:solidFill>
          <a:ln cap="sq">
            <a:noFill/>
            <a:prstDash val="solid"/>
            <a:miter/>
          </a:ln>
        </p:spPr>
      </p:sp>
      <p:sp>
        <p:nvSpPr>
          <p:cNvPr id="4" name="Freeform 4"/>
          <p:cNvSpPr/>
          <p:nvPr/>
        </p:nvSpPr>
        <p:spPr>
          <a:xfrm>
            <a:off x="9290657" y="3813482"/>
            <a:ext cx="6381558" cy="2183165"/>
          </a:xfrm>
          <a:custGeom>
            <a:avLst/>
            <a:gdLst/>
            <a:ahLst/>
            <a:cxnLst/>
            <a:rect l="l" t="t" r="r" b="b"/>
            <a:pathLst>
              <a:path w="6381558" h="2183165">
                <a:moveTo>
                  <a:pt x="0" y="0"/>
                </a:moveTo>
                <a:lnTo>
                  <a:pt x="6381558" y="0"/>
                </a:lnTo>
                <a:lnTo>
                  <a:pt x="6381558" y="2183165"/>
                </a:lnTo>
                <a:lnTo>
                  <a:pt x="0" y="2183165"/>
                </a:lnTo>
                <a:lnTo>
                  <a:pt x="0" y="0"/>
                </a:lnTo>
                <a:close/>
              </a:path>
            </a:pathLst>
          </a:custGeom>
          <a:blipFill>
            <a:blip r:embed="rId4"/>
            <a:stretch>
              <a:fillRect/>
            </a:stretch>
          </a:blipFill>
        </p:spPr>
      </p:sp>
      <p:sp>
        <p:nvSpPr>
          <p:cNvPr id="5" name="Freeform 5"/>
          <p:cNvSpPr/>
          <p:nvPr/>
        </p:nvSpPr>
        <p:spPr>
          <a:xfrm>
            <a:off x="457200" y="1528428"/>
            <a:ext cx="7617328" cy="8858216"/>
          </a:xfrm>
          <a:custGeom>
            <a:avLst/>
            <a:gdLst/>
            <a:ahLst/>
            <a:cxnLst/>
            <a:rect l="l" t="t" r="r" b="b"/>
            <a:pathLst>
              <a:path w="7617328" h="8858216">
                <a:moveTo>
                  <a:pt x="0" y="0"/>
                </a:moveTo>
                <a:lnTo>
                  <a:pt x="7617328" y="0"/>
                </a:lnTo>
                <a:lnTo>
                  <a:pt x="7617328" y="8858216"/>
                </a:lnTo>
                <a:lnTo>
                  <a:pt x="0" y="8858216"/>
                </a:lnTo>
                <a:lnTo>
                  <a:pt x="0" y="0"/>
                </a:lnTo>
                <a:close/>
              </a:path>
            </a:pathLst>
          </a:custGeom>
          <a:blipFill>
            <a:blip r:embed="rId5"/>
            <a:stretch>
              <a:fillRect/>
            </a:stretch>
          </a:blipFill>
        </p:spPr>
      </p:sp>
      <p:sp>
        <p:nvSpPr>
          <p:cNvPr id="6" name="TextBox 6"/>
          <p:cNvSpPr txBox="1"/>
          <p:nvPr/>
        </p:nvSpPr>
        <p:spPr>
          <a:xfrm>
            <a:off x="8467041" y="1719508"/>
            <a:ext cx="9393888" cy="1965960"/>
          </a:xfrm>
          <a:prstGeom prst="rect">
            <a:avLst/>
          </a:prstGeom>
        </p:spPr>
        <p:txBody>
          <a:bodyPr lIns="0" tIns="0" rIns="0" bIns="0" rtlCol="0" anchor="t">
            <a:spAutoFit/>
          </a:bodyPr>
          <a:lstStyle/>
          <a:p>
            <a:pPr marL="647700" lvl="1" indent="-323850">
              <a:lnSpc>
                <a:spcPts val="3120"/>
              </a:lnSpc>
              <a:spcBef>
                <a:spcPct val="0"/>
              </a:spcBef>
              <a:buFont typeface="Arial"/>
              <a:buChar char="•"/>
            </a:pPr>
            <a:r>
              <a:rPr lang="en-US" sz="3000">
                <a:solidFill>
                  <a:srgbClr val="000000"/>
                </a:solidFill>
                <a:latin typeface="Noto Sans"/>
              </a:rPr>
              <a:t>Ca làm việc: Công ty VNPT-IT có ca làm việc là ca hành chính, bắt đầu từ 7:30 - 17h30, giờ nghỉ trưa từ 11:30 - 13:30</a:t>
            </a:r>
          </a:p>
          <a:p>
            <a:pPr>
              <a:lnSpc>
                <a:spcPts val="3120"/>
              </a:lnSpc>
              <a:spcBef>
                <a:spcPct val="0"/>
              </a:spcBef>
            </a:pPr>
            <a:endParaRPr lang="en-US" sz="3000">
              <a:solidFill>
                <a:srgbClr val="000000"/>
              </a:solidFill>
              <a:latin typeface="Noto Sans"/>
            </a:endParaRPr>
          </a:p>
          <a:p>
            <a:pPr marL="647700" lvl="1" indent="-323850">
              <a:lnSpc>
                <a:spcPts val="3120"/>
              </a:lnSpc>
              <a:spcBef>
                <a:spcPct val="0"/>
              </a:spcBef>
              <a:buFont typeface="Arial"/>
              <a:buChar char="•"/>
            </a:pPr>
            <a:r>
              <a:rPr lang="en-US" sz="3000">
                <a:solidFill>
                  <a:srgbClr val="000000"/>
                </a:solidFill>
                <a:latin typeface="Noto Sans"/>
              </a:rPr>
              <a:t>Quy định thời gian đi trễ/ về sớm:</a:t>
            </a:r>
          </a:p>
        </p:txBody>
      </p:sp>
      <p:sp>
        <p:nvSpPr>
          <p:cNvPr id="7" name="TextBox 7"/>
          <p:cNvSpPr txBox="1"/>
          <p:nvPr/>
        </p:nvSpPr>
        <p:spPr>
          <a:xfrm>
            <a:off x="8467041" y="6416040"/>
            <a:ext cx="9393888" cy="3528060"/>
          </a:xfrm>
          <a:prstGeom prst="rect">
            <a:avLst/>
          </a:prstGeom>
        </p:spPr>
        <p:txBody>
          <a:bodyPr lIns="0" tIns="0" rIns="0" bIns="0" rtlCol="0" anchor="t">
            <a:spAutoFit/>
          </a:bodyPr>
          <a:lstStyle/>
          <a:p>
            <a:pPr marL="647700" lvl="1" indent="-323850">
              <a:lnSpc>
                <a:spcPts val="3120"/>
              </a:lnSpc>
              <a:spcBef>
                <a:spcPct val="0"/>
              </a:spcBef>
              <a:buFont typeface="Arial"/>
              <a:buChar char="•"/>
            </a:pPr>
            <a:r>
              <a:rPr lang="en-US" sz="3000">
                <a:solidFill>
                  <a:srgbClr val="000000"/>
                </a:solidFill>
                <a:latin typeface="Noto Sans"/>
              </a:rPr>
              <a:t>Quyết định làm thêm giờ: Khi có các dự án lớn thì công ty sẽ cho một vài nhân viên tăng ca để kịp tiến độ</a:t>
            </a:r>
          </a:p>
          <a:p>
            <a:pPr>
              <a:lnSpc>
                <a:spcPts val="3120"/>
              </a:lnSpc>
              <a:spcBef>
                <a:spcPct val="0"/>
              </a:spcBef>
            </a:pPr>
            <a:endParaRPr lang="en-US" sz="3000">
              <a:solidFill>
                <a:srgbClr val="000000"/>
              </a:solidFill>
              <a:latin typeface="Noto Sans"/>
            </a:endParaRPr>
          </a:p>
          <a:p>
            <a:pPr marL="647700" lvl="1" indent="-323850">
              <a:lnSpc>
                <a:spcPts val="3120"/>
              </a:lnSpc>
              <a:spcBef>
                <a:spcPct val="0"/>
              </a:spcBef>
              <a:buFont typeface="Arial"/>
              <a:buChar char="•"/>
            </a:pPr>
            <a:r>
              <a:rPr lang="en-US" sz="3000">
                <a:solidFill>
                  <a:srgbClr val="000000"/>
                </a:solidFill>
                <a:latin typeface="Noto Sans"/>
              </a:rPr>
              <a:t>Chấm công bổ sung: Trường hợp nhân viên quên chấm công.</a:t>
            </a:r>
          </a:p>
          <a:p>
            <a:pPr>
              <a:lnSpc>
                <a:spcPts val="3120"/>
              </a:lnSpc>
              <a:spcBef>
                <a:spcPct val="0"/>
              </a:spcBef>
            </a:pPr>
            <a:endParaRPr lang="en-US" sz="3000">
              <a:solidFill>
                <a:srgbClr val="000000"/>
              </a:solidFill>
              <a:latin typeface="Noto Sans"/>
            </a:endParaRPr>
          </a:p>
          <a:p>
            <a:pPr marL="647700" lvl="1" indent="-323850">
              <a:lnSpc>
                <a:spcPts val="3120"/>
              </a:lnSpc>
              <a:spcBef>
                <a:spcPct val="0"/>
              </a:spcBef>
              <a:buFont typeface="Arial"/>
              <a:buChar char="•"/>
            </a:pPr>
            <a:r>
              <a:rPr lang="en-US" sz="3000">
                <a:solidFill>
                  <a:srgbClr val="000000"/>
                </a:solidFill>
                <a:latin typeface="Noto Sans"/>
              </a:rPr>
              <a:t>Xin nghỉ phép: Nhân sự sẽ kiểm tra nhân viên nghỉ có đơn xin phép hay không.</a:t>
            </a:r>
          </a:p>
        </p:txBody>
      </p:sp>
      <p:sp>
        <p:nvSpPr>
          <p:cNvPr id="8" name="TextBox 8"/>
          <p:cNvSpPr txBox="1"/>
          <p:nvPr/>
        </p:nvSpPr>
        <p:spPr>
          <a:xfrm>
            <a:off x="4916996" y="441648"/>
            <a:ext cx="8454009" cy="916473"/>
          </a:xfrm>
          <a:prstGeom prst="rect">
            <a:avLst/>
          </a:prstGeom>
        </p:spPr>
        <p:txBody>
          <a:bodyPr lIns="0" tIns="0" rIns="0" bIns="0" rtlCol="0" anchor="t">
            <a:spAutoFit/>
          </a:bodyPr>
          <a:lstStyle/>
          <a:p>
            <a:pPr algn="ctr">
              <a:lnSpc>
                <a:spcPts val="6931"/>
              </a:lnSpc>
            </a:pPr>
            <a:r>
              <a:rPr lang="en-US" sz="6664" b="1" dirty="0" err="1">
                <a:solidFill>
                  <a:srgbClr val="FFFFFF"/>
                </a:solidFill>
                <a:latin typeface="Times New Roman" panose="02020603050405020304" pitchFamily="18" charset="0"/>
                <a:cs typeface="Times New Roman" panose="02020603050405020304" pitchFamily="18" charset="0"/>
              </a:rPr>
              <a:t>Quản</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lý</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chấm</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công</a:t>
            </a:r>
            <a:endParaRPr lang="en-US" sz="6664"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835633"/>
            <a:ext cx="18581313" cy="2364061"/>
          </a:xfrm>
          <a:prstGeom prst="rect">
            <a:avLst/>
          </a:prstGeom>
          <a:solidFill>
            <a:srgbClr val="598BCD"/>
          </a:solidFill>
          <a:ln cap="sq">
            <a:noFill/>
            <a:prstDash val="solid"/>
            <a:miter/>
          </a:ln>
        </p:spPr>
      </p:sp>
      <p:sp>
        <p:nvSpPr>
          <p:cNvPr id="4" name="TextBox 4"/>
          <p:cNvSpPr txBox="1"/>
          <p:nvPr/>
        </p:nvSpPr>
        <p:spPr>
          <a:xfrm>
            <a:off x="862578" y="451173"/>
            <a:ext cx="16856157" cy="983716"/>
          </a:xfrm>
          <a:prstGeom prst="rect">
            <a:avLst/>
          </a:prstGeom>
        </p:spPr>
        <p:txBody>
          <a:bodyPr lIns="0" tIns="0" rIns="0" bIns="0" rtlCol="0" anchor="t">
            <a:spAutoFit/>
          </a:bodyPr>
          <a:lstStyle/>
          <a:p>
            <a:pPr marL="0" lvl="0" indent="0" algn="ctr">
              <a:lnSpc>
                <a:spcPts val="7451"/>
              </a:lnSpc>
              <a:spcBef>
                <a:spcPct val="0"/>
              </a:spcBef>
            </a:pPr>
            <a:r>
              <a:rPr lang="en-US" sz="7164" b="1" u="none" strike="noStrike" dirty="0" err="1">
                <a:solidFill>
                  <a:srgbClr val="FFFFFF"/>
                </a:solidFill>
                <a:latin typeface="Times New Roman" panose="02020603050405020304" pitchFamily="18" charset="0"/>
                <a:cs typeface="Times New Roman" panose="02020603050405020304" pitchFamily="18" charset="0"/>
              </a:rPr>
              <a:t>Quản</a:t>
            </a:r>
            <a:r>
              <a:rPr lang="en-US" sz="7164" b="1" u="none" strike="noStrike" dirty="0">
                <a:solidFill>
                  <a:srgbClr val="FFFFFF"/>
                </a:solidFill>
                <a:latin typeface="Times New Roman" panose="02020603050405020304" pitchFamily="18" charset="0"/>
                <a:cs typeface="Times New Roman" panose="02020603050405020304" pitchFamily="18" charset="0"/>
              </a:rPr>
              <a:t> </a:t>
            </a:r>
            <a:r>
              <a:rPr lang="en-US" sz="7164" b="1" u="none" strike="noStrike" dirty="0" err="1">
                <a:solidFill>
                  <a:srgbClr val="FFFFFF"/>
                </a:solidFill>
                <a:latin typeface="Times New Roman" panose="02020603050405020304" pitchFamily="18" charset="0"/>
                <a:cs typeface="Times New Roman" panose="02020603050405020304" pitchFamily="18" charset="0"/>
              </a:rPr>
              <a:t>lý</a:t>
            </a:r>
            <a:r>
              <a:rPr lang="en-US" sz="7164" b="1" u="none" strike="noStrike" dirty="0">
                <a:solidFill>
                  <a:srgbClr val="FFFFFF"/>
                </a:solidFill>
                <a:latin typeface="Times New Roman" panose="02020603050405020304" pitchFamily="18" charset="0"/>
                <a:cs typeface="Times New Roman" panose="02020603050405020304" pitchFamily="18" charset="0"/>
              </a:rPr>
              <a:t> </a:t>
            </a:r>
            <a:r>
              <a:rPr lang="en-US" sz="7164" b="1" u="none" strike="noStrike" dirty="0" err="1">
                <a:solidFill>
                  <a:srgbClr val="FFFFFF"/>
                </a:solidFill>
                <a:latin typeface="Times New Roman" panose="02020603050405020304" pitchFamily="18" charset="0"/>
                <a:cs typeface="Times New Roman" panose="02020603050405020304" pitchFamily="18" charset="0"/>
              </a:rPr>
              <a:t>lương</a:t>
            </a:r>
            <a:endParaRPr lang="en-US" sz="7164" b="1" u="none" strike="noStrike" dirty="0">
              <a:solidFill>
                <a:srgbClr val="FFFF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1316849" y="2974382"/>
            <a:ext cx="15124425" cy="938225"/>
          </a:xfrm>
          <a:prstGeom prst="rect">
            <a:avLst/>
          </a:prstGeom>
        </p:spPr>
        <p:txBody>
          <a:bodyPr lIns="0" tIns="0" rIns="0" bIns="0" rtlCol="0" anchor="t">
            <a:spAutoFit/>
          </a:bodyPr>
          <a:lstStyle/>
          <a:p>
            <a:pPr>
              <a:lnSpc>
                <a:spcPts val="3752"/>
              </a:lnSpc>
            </a:pPr>
            <a:r>
              <a:rPr lang="en-US" sz="2680">
                <a:solidFill>
                  <a:srgbClr val="000000"/>
                </a:solidFill>
                <a:latin typeface="Noto Sans"/>
              </a:rPr>
              <a:t>Lương thực lĩnh= [(Lương cơ bản + phụ cấp) / 22 * số công làm việc thực tế *% thử việc (nếu có)  +/-  Thông tin thưởng, phạt - thuế TNCN - các khoản BH + Lương làm thêm </a:t>
            </a:r>
          </a:p>
        </p:txBody>
      </p:sp>
      <p:sp>
        <p:nvSpPr>
          <p:cNvPr id="6" name="TextBox 6"/>
          <p:cNvSpPr txBox="1"/>
          <p:nvPr/>
        </p:nvSpPr>
        <p:spPr>
          <a:xfrm>
            <a:off x="1316849" y="6142112"/>
            <a:ext cx="16080398" cy="2780482"/>
          </a:xfrm>
          <a:prstGeom prst="rect">
            <a:avLst/>
          </a:prstGeom>
        </p:spPr>
        <p:txBody>
          <a:bodyPr lIns="0" tIns="0" rIns="0" bIns="0" rtlCol="0" anchor="t">
            <a:spAutoFit/>
          </a:bodyPr>
          <a:lstStyle/>
          <a:p>
            <a:pPr>
              <a:lnSpc>
                <a:spcPts val="3698"/>
              </a:lnSpc>
            </a:pPr>
            <a:endParaRPr/>
          </a:p>
          <a:p>
            <a:pPr>
              <a:lnSpc>
                <a:spcPts val="3698"/>
              </a:lnSpc>
            </a:pPr>
            <a:r>
              <a:rPr lang="en-US" sz="2641">
                <a:solidFill>
                  <a:srgbClr val="000000"/>
                </a:solidFill>
                <a:latin typeface="Noto Sans"/>
              </a:rPr>
              <a:t>Tiền lương làm thêm giờ ngày thường=150% so với giờ làm việc bình thường </a:t>
            </a:r>
          </a:p>
          <a:p>
            <a:pPr>
              <a:lnSpc>
                <a:spcPts val="3698"/>
              </a:lnSpc>
            </a:pPr>
            <a:r>
              <a:rPr lang="en-US" sz="2641">
                <a:solidFill>
                  <a:srgbClr val="000000"/>
                </a:solidFill>
                <a:latin typeface="Noto Sans"/>
              </a:rPr>
              <a:t>Tiền lương làm thêm giờ ngày chủ nhật: =200% so với giờ làm việc bình thường </a:t>
            </a:r>
          </a:p>
          <a:p>
            <a:pPr>
              <a:lnSpc>
                <a:spcPts val="3698"/>
              </a:lnSpc>
            </a:pPr>
            <a:r>
              <a:rPr lang="en-US" sz="2641">
                <a:solidFill>
                  <a:srgbClr val="000000"/>
                </a:solidFill>
                <a:latin typeface="Noto Sans"/>
              </a:rPr>
              <a:t>Tiền lương làm thêm vào ngày lễ , ngày nghỉ có hưởng lương = 300% so với giờ làm việc bình thường </a:t>
            </a:r>
          </a:p>
          <a:p>
            <a:pPr>
              <a:lnSpc>
                <a:spcPts val="3698"/>
              </a:lnSpc>
            </a:pPr>
            <a:endParaRPr lang="en-US" sz="2641">
              <a:solidFill>
                <a:srgbClr val="000000"/>
              </a:solidFill>
              <a:latin typeface="Noto Sans"/>
            </a:endParaRPr>
          </a:p>
          <a:p>
            <a:pPr>
              <a:lnSpc>
                <a:spcPts val="3698"/>
              </a:lnSpc>
            </a:pPr>
            <a:endParaRPr lang="en-US" sz="2641">
              <a:solidFill>
                <a:srgbClr val="000000"/>
              </a:solidFill>
              <a:latin typeface="Noto Sans"/>
            </a:endParaRPr>
          </a:p>
        </p:txBody>
      </p:sp>
      <p:sp>
        <p:nvSpPr>
          <p:cNvPr id="7" name="TextBox 7"/>
          <p:cNvSpPr txBox="1"/>
          <p:nvPr/>
        </p:nvSpPr>
        <p:spPr>
          <a:xfrm>
            <a:off x="2792691" y="1870104"/>
            <a:ext cx="8472949" cy="732803"/>
          </a:xfrm>
          <a:prstGeom prst="rect">
            <a:avLst/>
          </a:prstGeom>
        </p:spPr>
        <p:txBody>
          <a:bodyPr lIns="0" tIns="0" rIns="0" bIns="0" rtlCol="0" anchor="t">
            <a:spAutoFit/>
          </a:bodyPr>
          <a:lstStyle/>
          <a:p>
            <a:pPr algn="ctr">
              <a:lnSpc>
                <a:spcPts val="6013"/>
              </a:lnSpc>
            </a:pPr>
            <a:r>
              <a:rPr lang="en-US" sz="4295">
                <a:solidFill>
                  <a:srgbClr val="000000"/>
                </a:solidFill>
                <a:latin typeface="Noto Sans Bold"/>
              </a:rPr>
              <a:t>Công thức tính lương :</a:t>
            </a:r>
          </a:p>
        </p:txBody>
      </p:sp>
      <p:sp>
        <p:nvSpPr>
          <p:cNvPr id="8" name="TextBox 8"/>
          <p:cNvSpPr txBox="1"/>
          <p:nvPr/>
        </p:nvSpPr>
        <p:spPr>
          <a:xfrm>
            <a:off x="3368639" y="5319898"/>
            <a:ext cx="9331860" cy="707914"/>
          </a:xfrm>
          <a:prstGeom prst="rect">
            <a:avLst/>
          </a:prstGeom>
        </p:spPr>
        <p:txBody>
          <a:bodyPr lIns="0" tIns="0" rIns="0" bIns="0" rtlCol="0" anchor="t">
            <a:spAutoFit/>
          </a:bodyPr>
          <a:lstStyle/>
          <a:p>
            <a:pPr algn="ctr">
              <a:lnSpc>
                <a:spcPts val="5807"/>
              </a:lnSpc>
            </a:pPr>
            <a:r>
              <a:rPr lang="en-US" sz="4148">
                <a:solidFill>
                  <a:srgbClr val="000000"/>
                </a:solidFill>
                <a:latin typeface="Noto Sans Bold"/>
              </a:rPr>
              <a:t>Cách tính tiền lương thêm giờ:</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0" y="-835633"/>
            <a:ext cx="18581313" cy="2364061"/>
          </a:xfrm>
          <a:prstGeom prst="rect">
            <a:avLst/>
          </a:prstGeom>
          <a:solidFill>
            <a:srgbClr val="598BCD"/>
          </a:solidFill>
          <a:ln cap="sq">
            <a:noFill/>
            <a:prstDash val="solid"/>
            <a:miter/>
          </a:ln>
        </p:spPr>
      </p:sp>
      <p:sp>
        <p:nvSpPr>
          <p:cNvPr id="4" name="Freeform 4"/>
          <p:cNvSpPr/>
          <p:nvPr/>
        </p:nvSpPr>
        <p:spPr>
          <a:xfrm>
            <a:off x="528320" y="2686039"/>
            <a:ext cx="17442906" cy="6667744"/>
          </a:xfrm>
          <a:custGeom>
            <a:avLst/>
            <a:gdLst/>
            <a:ahLst/>
            <a:cxnLst/>
            <a:rect l="l" t="t" r="r" b="b"/>
            <a:pathLst>
              <a:path w="17442906" h="6667744">
                <a:moveTo>
                  <a:pt x="0" y="0"/>
                </a:moveTo>
                <a:lnTo>
                  <a:pt x="17442906" y="0"/>
                </a:lnTo>
                <a:lnTo>
                  <a:pt x="17442906" y="6667745"/>
                </a:lnTo>
                <a:lnTo>
                  <a:pt x="0" y="6667745"/>
                </a:lnTo>
                <a:lnTo>
                  <a:pt x="0" y="0"/>
                </a:lnTo>
                <a:close/>
              </a:path>
            </a:pathLst>
          </a:custGeom>
          <a:blipFill>
            <a:blip r:embed="rId4"/>
            <a:stretch>
              <a:fillRect/>
            </a:stretch>
          </a:blipFill>
        </p:spPr>
      </p:sp>
      <p:sp>
        <p:nvSpPr>
          <p:cNvPr id="5" name="TextBox 5"/>
          <p:cNvSpPr txBox="1"/>
          <p:nvPr/>
        </p:nvSpPr>
        <p:spPr>
          <a:xfrm>
            <a:off x="1431843" y="451173"/>
            <a:ext cx="16856157" cy="983716"/>
          </a:xfrm>
          <a:prstGeom prst="rect">
            <a:avLst/>
          </a:prstGeom>
        </p:spPr>
        <p:txBody>
          <a:bodyPr lIns="0" tIns="0" rIns="0" bIns="0" rtlCol="0" anchor="t">
            <a:spAutoFit/>
          </a:bodyPr>
          <a:lstStyle/>
          <a:p>
            <a:pPr marL="0" lvl="0" indent="0" algn="ctr">
              <a:lnSpc>
                <a:spcPts val="7451"/>
              </a:lnSpc>
              <a:spcBef>
                <a:spcPct val="0"/>
              </a:spcBef>
            </a:pPr>
            <a:r>
              <a:rPr lang="en-US" sz="7164" b="1" u="none" strike="noStrike" dirty="0" err="1">
                <a:solidFill>
                  <a:srgbClr val="FFFFFF"/>
                </a:solidFill>
                <a:latin typeface="Times New Roman" panose="02020603050405020304" pitchFamily="18" charset="0"/>
                <a:cs typeface="Times New Roman" panose="02020603050405020304" pitchFamily="18" charset="0"/>
              </a:rPr>
              <a:t>Quản</a:t>
            </a:r>
            <a:r>
              <a:rPr lang="en-US" sz="7164" b="1" u="none" strike="noStrike" dirty="0">
                <a:solidFill>
                  <a:srgbClr val="FFFFFF"/>
                </a:solidFill>
                <a:latin typeface="Times New Roman" panose="02020603050405020304" pitchFamily="18" charset="0"/>
                <a:cs typeface="Times New Roman" panose="02020603050405020304" pitchFamily="18" charset="0"/>
              </a:rPr>
              <a:t> </a:t>
            </a:r>
            <a:r>
              <a:rPr lang="en-US" sz="7164" b="1" u="none" strike="noStrike" dirty="0" err="1">
                <a:solidFill>
                  <a:srgbClr val="FFFFFF"/>
                </a:solidFill>
                <a:latin typeface="Times New Roman" panose="02020603050405020304" pitchFamily="18" charset="0"/>
                <a:cs typeface="Times New Roman" panose="02020603050405020304" pitchFamily="18" charset="0"/>
              </a:rPr>
              <a:t>lý</a:t>
            </a:r>
            <a:r>
              <a:rPr lang="en-US" sz="7164" b="1" u="none" strike="noStrike" dirty="0">
                <a:solidFill>
                  <a:srgbClr val="FFFFFF"/>
                </a:solidFill>
                <a:latin typeface="Times New Roman" panose="02020603050405020304" pitchFamily="18" charset="0"/>
                <a:cs typeface="Times New Roman" panose="02020603050405020304" pitchFamily="18" charset="0"/>
              </a:rPr>
              <a:t> </a:t>
            </a:r>
            <a:r>
              <a:rPr lang="en-US" sz="7164" b="1" u="none" strike="noStrike" dirty="0" err="1">
                <a:solidFill>
                  <a:srgbClr val="FFFFFF"/>
                </a:solidFill>
                <a:latin typeface="Times New Roman" panose="02020603050405020304" pitchFamily="18" charset="0"/>
                <a:cs typeface="Times New Roman" panose="02020603050405020304" pitchFamily="18" charset="0"/>
              </a:rPr>
              <a:t>lương</a:t>
            </a:r>
            <a:endParaRPr lang="en-US" sz="7164" b="1" u="none" strike="noStrike"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679577"/>
            <a:ext cx="18288000" cy="2607423"/>
          </a:xfrm>
          <a:prstGeom prst="rect">
            <a:avLst/>
          </a:prstGeom>
          <a:solidFill>
            <a:srgbClr val="598BCD"/>
          </a:solidFill>
        </p:spPr>
      </p:sp>
      <p:sp>
        <p:nvSpPr>
          <p:cNvPr id="3" name="AutoShape 3"/>
          <p:cNvSpPr/>
          <p:nvPr/>
        </p:nvSpPr>
        <p:spPr>
          <a:xfrm>
            <a:off x="16576847" y="0"/>
            <a:ext cx="1711153" cy="2410065"/>
          </a:xfrm>
          <a:prstGeom prst="rect">
            <a:avLst/>
          </a:prstGeom>
          <a:solidFill>
            <a:srgbClr val="598BCD"/>
          </a:solidFill>
        </p:spPr>
      </p:sp>
      <p:sp>
        <p:nvSpPr>
          <p:cNvPr id="4" name="Freeform 4"/>
          <p:cNvSpPr/>
          <p:nvPr/>
        </p:nvSpPr>
        <p:spPr>
          <a:xfrm>
            <a:off x="684809" y="2410065"/>
            <a:ext cx="7621276" cy="5963649"/>
          </a:xfrm>
          <a:custGeom>
            <a:avLst/>
            <a:gdLst/>
            <a:ahLst/>
            <a:cxnLst/>
            <a:rect l="l" t="t" r="r" b="b"/>
            <a:pathLst>
              <a:path w="7621276" h="5963649">
                <a:moveTo>
                  <a:pt x="0" y="0"/>
                </a:moveTo>
                <a:lnTo>
                  <a:pt x="7621276" y="0"/>
                </a:lnTo>
                <a:lnTo>
                  <a:pt x="7621276" y="5963649"/>
                </a:lnTo>
                <a:lnTo>
                  <a:pt x="0" y="59636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8112532" y="3269497"/>
            <a:ext cx="10175468" cy="2531063"/>
          </a:xfrm>
          <a:prstGeom prst="rect">
            <a:avLst/>
          </a:prstGeom>
        </p:spPr>
        <p:txBody>
          <a:bodyPr lIns="0" tIns="0" rIns="0" bIns="0" rtlCol="0" anchor="t">
            <a:spAutoFit/>
          </a:bodyPr>
          <a:lstStyle/>
          <a:p>
            <a:pPr>
              <a:lnSpc>
                <a:spcPts val="6557"/>
              </a:lnSpc>
            </a:pPr>
            <a:r>
              <a:rPr lang="en-US" sz="6305">
                <a:solidFill>
                  <a:srgbClr val="123D76"/>
                </a:solidFill>
                <a:latin typeface="Montserrat Bold"/>
              </a:rPr>
              <a:t>BÁO CÁO ĐẦU RA CỦA PHÂN HỆ NHÂN SỰ</a:t>
            </a:r>
          </a:p>
          <a:p>
            <a:pPr>
              <a:lnSpc>
                <a:spcPts val="6557"/>
              </a:lnSpc>
            </a:pPr>
            <a:endParaRPr lang="en-US" sz="6305">
              <a:solidFill>
                <a:srgbClr val="123D76"/>
              </a:solidFill>
              <a:latin typeface="Montserrat Bold"/>
            </a:endParaRPr>
          </a:p>
        </p:txBody>
      </p:sp>
      <p:sp>
        <p:nvSpPr>
          <p:cNvPr id="6" name="Freeform 6"/>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581313" cy="2087964"/>
          </a:xfrm>
          <a:prstGeom prst="rect">
            <a:avLst/>
          </a:prstGeom>
          <a:solidFill>
            <a:srgbClr val="598BCD"/>
          </a:solidFill>
          <a:ln cap="sq">
            <a:noFill/>
            <a:prstDash val="solid"/>
            <a:miter/>
          </a:ln>
        </p:spPr>
      </p:sp>
      <p:sp>
        <p:nvSpPr>
          <p:cNvPr id="3" name="Freeform 3"/>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290961" y="1455452"/>
            <a:ext cx="14968339" cy="9029854"/>
          </a:xfrm>
          <a:custGeom>
            <a:avLst/>
            <a:gdLst/>
            <a:ahLst/>
            <a:cxnLst/>
            <a:rect l="l" t="t" r="r" b="b"/>
            <a:pathLst>
              <a:path w="14968339" h="9029854">
                <a:moveTo>
                  <a:pt x="0" y="0"/>
                </a:moveTo>
                <a:lnTo>
                  <a:pt x="14968339" y="0"/>
                </a:lnTo>
                <a:lnTo>
                  <a:pt x="14968339" y="9029854"/>
                </a:lnTo>
                <a:lnTo>
                  <a:pt x="0" y="9029854"/>
                </a:lnTo>
                <a:lnTo>
                  <a:pt x="0" y="0"/>
                </a:lnTo>
                <a:close/>
              </a:path>
            </a:pathLst>
          </a:custGeom>
          <a:blipFill>
            <a:blip r:embed="rId4"/>
            <a:stretch>
              <a:fillRect r="-10244"/>
            </a:stretch>
          </a:blipFill>
        </p:spPr>
      </p:sp>
      <p:sp>
        <p:nvSpPr>
          <p:cNvPr id="5" name="TextBox 5"/>
          <p:cNvSpPr txBox="1"/>
          <p:nvPr/>
        </p:nvSpPr>
        <p:spPr>
          <a:xfrm>
            <a:off x="4916996" y="95250"/>
            <a:ext cx="8454009" cy="916384"/>
          </a:xfrm>
          <a:prstGeom prst="rect">
            <a:avLst/>
          </a:prstGeom>
        </p:spPr>
        <p:txBody>
          <a:bodyPr lIns="0" tIns="0" rIns="0" bIns="0" rtlCol="0" anchor="t">
            <a:spAutoFit/>
          </a:bodyPr>
          <a:lstStyle/>
          <a:p>
            <a:pPr algn="ctr">
              <a:lnSpc>
                <a:spcPts val="6931"/>
              </a:lnSpc>
            </a:pPr>
            <a:r>
              <a:rPr lang="en-US" sz="6664" b="1" dirty="0" err="1">
                <a:solidFill>
                  <a:srgbClr val="FFFFFF"/>
                </a:solidFill>
                <a:latin typeface="Times New Roman" panose="02020603050405020304" pitchFamily="18" charset="0"/>
                <a:cs typeface="Times New Roman" panose="02020603050405020304" pitchFamily="18" charset="0"/>
              </a:rPr>
              <a:t>Quản</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lý</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tuyển</a:t>
            </a:r>
            <a:r>
              <a:rPr lang="en-US" sz="6664" b="1" dirty="0">
                <a:solidFill>
                  <a:srgbClr val="FFFFFF"/>
                </a:solidFill>
                <a:latin typeface="Times New Roman" panose="02020603050405020304" pitchFamily="18" charset="0"/>
                <a:cs typeface="Times New Roman" panose="02020603050405020304" pitchFamily="18" charset="0"/>
              </a:rPr>
              <a:t> </a:t>
            </a:r>
            <a:r>
              <a:rPr lang="en-US" sz="6664" b="1" dirty="0" err="1">
                <a:solidFill>
                  <a:srgbClr val="FFFFFF"/>
                </a:solidFill>
                <a:latin typeface="Times New Roman" panose="02020603050405020304" pitchFamily="18" charset="0"/>
                <a:cs typeface="Times New Roman" panose="02020603050405020304" pitchFamily="18" charset="0"/>
              </a:rPr>
              <a:t>dụng</a:t>
            </a:r>
            <a:endParaRPr lang="en-US" sz="6664"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581313" cy="2087964"/>
          </a:xfrm>
          <a:prstGeom prst="rect">
            <a:avLst/>
          </a:prstGeom>
          <a:solidFill>
            <a:srgbClr val="598BCD"/>
          </a:solidFill>
          <a:ln cap="sq">
            <a:noFill/>
            <a:prstDash val="solid"/>
            <a:miter/>
          </a:ln>
        </p:spPr>
      </p:sp>
      <p:sp>
        <p:nvSpPr>
          <p:cNvPr id="3" name="Freeform 3"/>
          <p:cNvSpPr/>
          <p:nvPr/>
        </p:nvSpPr>
        <p:spPr>
          <a:xfrm>
            <a:off x="252373" y="3261673"/>
            <a:ext cx="9038284" cy="4608290"/>
          </a:xfrm>
          <a:custGeom>
            <a:avLst/>
            <a:gdLst/>
            <a:ahLst/>
            <a:cxnLst/>
            <a:rect l="l" t="t" r="r" b="b"/>
            <a:pathLst>
              <a:path w="9038284" h="4608290">
                <a:moveTo>
                  <a:pt x="0" y="0"/>
                </a:moveTo>
                <a:lnTo>
                  <a:pt x="9038284" y="0"/>
                </a:lnTo>
                <a:lnTo>
                  <a:pt x="9038284" y="4608290"/>
                </a:lnTo>
                <a:lnTo>
                  <a:pt x="0" y="4608290"/>
                </a:lnTo>
                <a:lnTo>
                  <a:pt x="0" y="0"/>
                </a:lnTo>
                <a:close/>
              </a:path>
            </a:pathLst>
          </a:custGeom>
          <a:blipFill>
            <a:blip r:embed="rId2"/>
            <a:stretch>
              <a:fillRect/>
            </a:stretch>
          </a:blipFill>
        </p:spPr>
      </p:sp>
      <p:sp>
        <p:nvSpPr>
          <p:cNvPr id="4" name="Freeform 4"/>
          <p:cNvSpPr/>
          <p:nvPr/>
        </p:nvSpPr>
        <p:spPr>
          <a:xfrm>
            <a:off x="9612343" y="2987733"/>
            <a:ext cx="8675657" cy="5156171"/>
          </a:xfrm>
          <a:custGeom>
            <a:avLst/>
            <a:gdLst/>
            <a:ahLst/>
            <a:cxnLst/>
            <a:rect l="l" t="t" r="r" b="b"/>
            <a:pathLst>
              <a:path w="8675657" h="5156171">
                <a:moveTo>
                  <a:pt x="0" y="0"/>
                </a:moveTo>
                <a:lnTo>
                  <a:pt x="8675657" y="0"/>
                </a:lnTo>
                <a:lnTo>
                  <a:pt x="8675657" y="5156171"/>
                </a:lnTo>
                <a:lnTo>
                  <a:pt x="0" y="5156171"/>
                </a:lnTo>
                <a:lnTo>
                  <a:pt x="0" y="0"/>
                </a:lnTo>
                <a:close/>
              </a:path>
            </a:pathLst>
          </a:custGeom>
          <a:blipFill>
            <a:blip r:embed="rId3"/>
            <a:stretch>
              <a:fillRect/>
            </a:stretch>
          </a:blipFill>
        </p:spPr>
      </p:sp>
      <p:sp>
        <p:nvSpPr>
          <p:cNvPr id="5" name="TextBox 5"/>
          <p:cNvSpPr txBox="1"/>
          <p:nvPr/>
        </p:nvSpPr>
        <p:spPr>
          <a:xfrm>
            <a:off x="5063652" y="144932"/>
            <a:ext cx="8454009" cy="883768"/>
          </a:xfrm>
          <a:prstGeom prst="rect">
            <a:avLst/>
          </a:prstGeom>
        </p:spPr>
        <p:txBody>
          <a:bodyPr lIns="0" tIns="0" rIns="0" bIns="0" rtlCol="0" anchor="t">
            <a:spAutoFit/>
          </a:bodyPr>
          <a:lstStyle/>
          <a:p>
            <a:pPr algn="ctr">
              <a:lnSpc>
                <a:spcPts val="6723"/>
              </a:lnSpc>
            </a:pPr>
            <a:r>
              <a:rPr lang="en-US" sz="6464">
                <a:solidFill>
                  <a:srgbClr val="FFFFFF"/>
                </a:solidFill>
                <a:latin typeface="Montserrat Classic Bold"/>
              </a:rPr>
              <a:t>Quản lý tuyển dụng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581313" cy="2204325"/>
          </a:xfrm>
          <a:prstGeom prst="rect">
            <a:avLst/>
          </a:prstGeom>
          <a:solidFill>
            <a:srgbClr val="598BCD"/>
          </a:solidFill>
          <a:ln cap="sq">
            <a:noFill/>
            <a:prstDash val="solid"/>
            <a:miter/>
          </a:ln>
        </p:spPr>
      </p:sp>
      <p:sp>
        <p:nvSpPr>
          <p:cNvPr id="3" name="Freeform 3"/>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508457" y="1752803"/>
            <a:ext cx="14750843" cy="7824971"/>
          </a:xfrm>
          <a:custGeom>
            <a:avLst/>
            <a:gdLst/>
            <a:ahLst/>
            <a:cxnLst/>
            <a:rect l="l" t="t" r="r" b="b"/>
            <a:pathLst>
              <a:path w="14750843" h="7824971">
                <a:moveTo>
                  <a:pt x="0" y="0"/>
                </a:moveTo>
                <a:lnTo>
                  <a:pt x="14750843" y="0"/>
                </a:lnTo>
                <a:lnTo>
                  <a:pt x="14750843" y="7824970"/>
                </a:lnTo>
                <a:lnTo>
                  <a:pt x="0" y="7824970"/>
                </a:lnTo>
                <a:lnTo>
                  <a:pt x="0" y="0"/>
                </a:lnTo>
                <a:close/>
              </a:path>
            </a:pathLst>
          </a:custGeom>
          <a:blipFill>
            <a:blip r:embed="rId4"/>
            <a:stretch>
              <a:fillRect/>
            </a:stretch>
          </a:blipFill>
        </p:spPr>
      </p:sp>
      <p:sp>
        <p:nvSpPr>
          <p:cNvPr id="5" name="TextBox 5"/>
          <p:cNvSpPr txBox="1"/>
          <p:nvPr/>
        </p:nvSpPr>
        <p:spPr>
          <a:xfrm>
            <a:off x="5063652" y="361779"/>
            <a:ext cx="8454009" cy="904872"/>
          </a:xfrm>
          <a:prstGeom prst="rect">
            <a:avLst/>
          </a:prstGeom>
        </p:spPr>
        <p:txBody>
          <a:bodyPr lIns="0" tIns="0" rIns="0" bIns="0" rtlCol="0" anchor="t">
            <a:spAutoFit/>
          </a:bodyPr>
          <a:lstStyle/>
          <a:p>
            <a:pPr algn="ctr">
              <a:lnSpc>
                <a:spcPts val="6827"/>
              </a:lnSpc>
            </a:pPr>
            <a:r>
              <a:rPr lang="en-US" sz="6564">
                <a:solidFill>
                  <a:srgbClr val="FFFFFF"/>
                </a:solidFill>
                <a:latin typeface="Montserrat Classic Bold"/>
              </a:rPr>
              <a:t>Quản lý nhân sự</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98BCD"/>
        </a:solidFill>
        <a:effectLst/>
      </p:bgPr>
    </p:bg>
    <p:spTree>
      <p:nvGrpSpPr>
        <p:cNvPr id="1" name=""/>
        <p:cNvGrpSpPr/>
        <p:nvPr/>
      </p:nvGrpSpPr>
      <p:grpSpPr>
        <a:xfrm>
          <a:off x="0" y="0"/>
          <a:ext cx="0" cy="0"/>
          <a:chOff x="0" y="0"/>
          <a:chExt cx="0" cy="0"/>
        </a:xfrm>
      </p:grpSpPr>
      <p:sp>
        <p:nvSpPr>
          <p:cNvPr id="2" name="Freeform 2"/>
          <p:cNvSpPr/>
          <p:nvPr/>
        </p:nvSpPr>
        <p:spPr>
          <a:xfrm rot="4195132">
            <a:off x="-1502849" y="-2466871"/>
            <a:ext cx="26931805" cy="19128889"/>
          </a:xfrm>
          <a:custGeom>
            <a:avLst/>
            <a:gdLst/>
            <a:ahLst/>
            <a:cxnLst/>
            <a:rect l="l" t="t" r="r" b="b"/>
            <a:pathLst>
              <a:path w="26931805" h="19128889">
                <a:moveTo>
                  <a:pt x="0" y="0"/>
                </a:moveTo>
                <a:lnTo>
                  <a:pt x="26931805" y="0"/>
                </a:lnTo>
                <a:lnTo>
                  <a:pt x="26931805" y="19128889"/>
                </a:lnTo>
                <a:lnTo>
                  <a:pt x="0" y="19128889"/>
                </a:lnTo>
                <a:lnTo>
                  <a:pt x="0" y="0"/>
                </a:lnTo>
                <a:close/>
              </a:path>
            </a:pathLst>
          </a:custGeom>
          <a:blipFill>
            <a:blip r:embed="rId2">
              <a:alphaModFix amt="53000"/>
            </a:blip>
            <a:stretch>
              <a:fillRect/>
            </a:stretch>
          </a:blipFill>
        </p:spPr>
      </p:sp>
      <p:sp>
        <p:nvSpPr>
          <p:cNvPr id="3" name="TextBox 3"/>
          <p:cNvSpPr txBox="1"/>
          <p:nvPr/>
        </p:nvSpPr>
        <p:spPr>
          <a:xfrm>
            <a:off x="5256902" y="-209550"/>
            <a:ext cx="7774197" cy="1892633"/>
          </a:xfrm>
          <a:prstGeom prst="rect">
            <a:avLst/>
          </a:prstGeom>
        </p:spPr>
        <p:txBody>
          <a:bodyPr lIns="0" tIns="0" rIns="0" bIns="0" rtlCol="0" anchor="t">
            <a:spAutoFit/>
          </a:bodyPr>
          <a:lstStyle/>
          <a:p>
            <a:pPr>
              <a:lnSpc>
                <a:spcPts val="15462"/>
              </a:lnSpc>
            </a:pPr>
            <a:r>
              <a:rPr lang="en-US" sz="11044" spc="187">
                <a:solidFill>
                  <a:srgbClr val="FFFFFF"/>
                </a:solidFill>
                <a:latin typeface="Sigmar One"/>
              </a:rPr>
              <a:t>MỤC LỤC</a:t>
            </a:r>
          </a:p>
        </p:txBody>
      </p:sp>
      <p:grpSp>
        <p:nvGrpSpPr>
          <p:cNvPr id="4" name="Group 4"/>
          <p:cNvGrpSpPr/>
          <p:nvPr/>
        </p:nvGrpSpPr>
        <p:grpSpPr>
          <a:xfrm>
            <a:off x="1322537" y="2315245"/>
            <a:ext cx="800090" cy="1202563"/>
            <a:chOff x="0" y="0"/>
            <a:chExt cx="1066786" cy="1603418"/>
          </a:xfrm>
        </p:grpSpPr>
        <p:sp>
          <p:nvSpPr>
            <p:cNvPr id="5" name="Freeform 5"/>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1</a:t>
              </a:r>
            </a:p>
          </p:txBody>
        </p:sp>
      </p:grpSp>
      <p:grpSp>
        <p:nvGrpSpPr>
          <p:cNvPr id="7" name="Group 7"/>
          <p:cNvGrpSpPr/>
          <p:nvPr/>
        </p:nvGrpSpPr>
        <p:grpSpPr>
          <a:xfrm>
            <a:off x="1322537" y="3640839"/>
            <a:ext cx="800090" cy="1202563"/>
            <a:chOff x="0" y="0"/>
            <a:chExt cx="1066786" cy="1603418"/>
          </a:xfrm>
        </p:grpSpPr>
        <p:sp>
          <p:nvSpPr>
            <p:cNvPr id="8" name="Freeform 8"/>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2</a:t>
              </a:r>
            </a:p>
          </p:txBody>
        </p:sp>
      </p:grpSp>
      <p:grpSp>
        <p:nvGrpSpPr>
          <p:cNvPr id="10" name="Group 10"/>
          <p:cNvGrpSpPr/>
          <p:nvPr/>
        </p:nvGrpSpPr>
        <p:grpSpPr>
          <a:xfrm>
            <a:off x="1322537" y="5117416"/>
            <a:ext cx="800090" cy="1202563"/>
            <a:chOff x="0" y="0"/>
            <a:chExt cx="1066786" cy="1603418"/>
          </a:xfrm>
        </p:grpSpPr>
        <p:sp>
          <p:nvSpPr>
            <p:cNvPr id="11" name="Freeform 11"/>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3</a:t>
              </a:r>
            </a:p>
          </p:txBody>
        </p:sp>
      </p:grpSp>
      <p:grpSp>
        <p:nvGrpSpPr>
          <p:cNvPr id="13" name="Group 13"/>
          <p:cNvGrpSpPr/>
          <p:nvPr/>
        </p:nvGrpSpPr>
        <p:grpSpPr>
          <a:xfrm>
            <a:off x="1322537" y="6496291"/>
            <a:ext cx="800090" cy="1202563"/>
            <a:chOff x="0" y="0"/>
            <a:chExt cx="1066786" cy="1603418"/>
          </a:xfrm>
        </p:grpSpPr>
        <p:sp>
          <p:nvSpPr>
            <p:cNvPr id="14" name="Freeform 14"/>
            <p:cNvSpPr/>
            <p:nvPr/>
          </p:nvSpPr>
          <p:spPr>
            <a:xfrm rot="-5400000">
              <a:off x="-86831" y="305142"/>
              <a:ext cx="1240449" cy="1066786"/>
            </a:xfrm>
            <a:custGeom>
              <a:avLst/>
              <a:gdLst/>
              <a:ahLst/>
              <a:cxnLst/>
              <a:rect l="l" t="t" r="r" b="b"/>
              <a:pathLst>
                <a:path w="1240449" h="1066786">
                  <a:moveTo>
                    <a:pt x="0" y="0"/>
                  </a:moveTo>
                  <a:lnTo>
                    <a:pt x="1240449" y="0"/>
                  </a:lnTo>
                  <a:lnTo>
                    <a:pt x="1240449" y="1066786"/>
                  </a:lnTo>
                  <a:lnTo>
                    <a:pt x="0" y="10667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0" y="-152400"/>
              <a:ext cx="1032936" cy="1755818"/>
            </a:xfrm>
            <a:prstGeom prst="rect">
              <a:avLst/>
            </a:prstGeom>
          </p:spPr>
          <p:txBody>
            <a:bodyPr lIns="0" tIns="0" rIns="0" bIns="0" rtlCol="0" anchor="t">
              <a:spAutoFit/>
            </a:bodyPr>
            <a:lstStyle/>
            <a:p>
              <a:pPr algn="ctr">
                <a:lnSpc>
                  <a:spcPts val="11092"/>
                </a:lnSpc>
              </a:pPr>
              <a:r>
                <a:rPr lang="en-US" sz="7923">
                  <a:solidFill>
                    <a:srgbClr val="374F90"/>
                  </a:solidFill>
                  <a:latin typeface="Ara Hamah Alfidaa"/>
                </a:rPr>
                <a:t>4</a:t>
              </a:r>
            </a:p>
          </p:txBody>
        </p:sp>
      </p:grpSp>
      <p:sp>
        <p:nvSpPr>
          <p:cNvPr id="16" name="Freeform 16"/>
          <p:cNvSpPr/>
          <p:nvPr/>
        </p:nvSpPr>
        <p:spPr>
          <a:xfrm>
            <a:off x="12629021" y="1458641"/>
            <a:ext cx="5412935" cy="6425617"/>
          </a:xfrm>
          <a:custGeom>
            <a:avLst/>
            <a:gdLst/>
            <a:ahLst/>
            <a:cxnLst/>
            <a:rect l="l" t="t" r="r" b="b"/>
            <a:pathLst>
              <a:path w="5412935" h="6425617">
                <a:moveTo>
                  <a:pt x="0" y="0"/>
                </a:moveTo>
                <a:lnTo>
                  <a:pt x="5412934" y="0"/>
                </a:lnTo>
                <a:lnTo>
                  <a:pt x="5412934" y="6425617"/>
                </a:lnTo>
                <a:lnTo>
                  <a:pt x="0" y="6425617"/>
                </a:lnTo>
                <a:lnTo>
                  <a:pt x="0" y="0"/>
                </a:lnTo>
                <a:close/>
              </a:path>
            </a:pathLst>
          </a:custGeom>
          <a:blipFill>
            <a:blip r:embed="rId5">
              <a:extLst>
                <a:ext uri="{96DAC541-7B7A-43D3-8B79-37D633B846F1}">
                  <asvg:svgBlip xmlns:asvg="http://schemas.microsoft.com/office/drawing/2016/SVG/main" r:embed="rId6"/>
                </a:ext>
              </a:extLst>
            </a:blip>
            <a:stretch>
              <a:fillRect b="-95906"/>
            </a:stretch>
          </a:blipFill>
        </p:spPr>
      </p:sp>
      <p:sp>
        <p:nvSpPr>
          <p:cNvPr id="17" name="TextBox 17"/>
          <p:cNvSpPr txBox="1"/>
          <p:nvPr/>
        </p:nvSpPr>
        <p:spPr>
          <a:xfrm>
            <a:off x="2422554" y="2658401"/>
            <a:ext cx="8044595" cy="573401"/>
          </a:xfrm>
          <a:prstGeom prst="rect">
            <a:avLst/>
          </a:prstGeom>
        </p:spPr>
        <p:txBody>
          <a:bodyPr lIns="0" tIns="0" rIns="0" bIns="0" rtlCol="0" anchor="t">
            <a:spAutoFit/>
          </a:bodyPr>
          <a:lstStyle/>
          <a:p>
            <a:pPr marL="0" lvl="0" indent="0" algn="l">
              <a:lnSpc>
                <a:spcPts val="4381"/>
              </a:lnSpc>
              <a:spcBef>
                <a:spcPct val="0"/>
              </a:spcBef>
            </a:pPr>
            <a:r>
              <a:rPr lang="en-US" sz="4172" u="none" strike="noStrike" spc="33">
                <a:solidFill>
                  <a:srgbClr val="FFFFFF"/>
                </a:solidFill>
                <a:latin typeface="TT Chocolates Bold"/>
              </a:rPr>
              <a:t>GIỚI THIỆU VỀ CÔNG TY VNPT-IT</a:t>
            </a:r>
          </a:p>
        </p:txBody>
      </p:sp>
      <p:sp>
        <p:nvSpPr>
          <p:cNvPr id="18" name="TextBox 18"/>
          <p:cNvSpPr txBox="1"/>
          <p:nvPr/>
        </p:nvSpPr>
        <p:spPr>
          <a:xfrm>
            <a:off x="2322436" y="4098048"/>
            <a:ext cx="8244831" cy="573401"/>
          </a:xfrm>
          <a:prstGeom prst="rect">
            <a:avLst/>
          </a:prstGeom>
        </p:spPr>
        <p:txBody>
          <a:bodyPr lIns="0" tIns="0" rIns="0" bIns="0" rtlCol="0" anchor="t">
            <a:spAutoFit/>
          </a:bodyPr>
          <a:lstStyle/>
          <a:p>
            <a:pPr marL="0" lvl="0" indent="0" algn="l">
              <a:lnSpc>
                <a:spcPts val="4381"/>
              </a:lnSpc>
              <a:spcBef>
                <a:spcPct val="0"/>
              </a:spcBef>
            </a:pPr>
            <a:r>
              <a:rPr lang="en-US" sz="4172" u="none" strike="noStrike" spc="33">
                <a:solidFill>
                  <a:srgbClr val="FFFFFF"/>
                </a:solidFill>
                <a:latin typeface="TT Chocolates Bold"/>
              </a:rPr>
              <a:t>GIỚI THIỆU ERP VÀ CÁC PHÂN HỆ</a:t>
            </a:r>
          </a:p>
        </p:txBody>
      </p:sp>
      <p:sp>
        <p:nvSpPr>
          <p:cNvPr id="19" name="TextBox 19"/>
          <p:cNvSpPr txBox="1"/>
          <p:nvPr/>
        </p:nvSpPr>
        <p:spPr>
          <a:xfrm>
            <a:off x="2322436" y="6839447"/>
            <a:ext cx="11307184" cy="573401"/>
          </a:xfrm>
          <a:prstGeom prst="rect">
            <a:avLst/>
          </a:prstGeom>
        </p:spPr>
        <p:txBody>
          <a:bodyPr lIns="0" tIns="0" rIns="0" bIns="0" rtlCol="0" anchor="t">
            <a:spAutoFit/>
          </a:bodyPr>
          <a:lstStyle/>
          <a:p>
            <a:pPr marL="0" lvl="0" indent="0" algn="l">
              <a:lnSpc>
                <a:spcPts val="4381"/>
              </a:lnSpc>
              <a:spcBef>
                <a:spcPct val="0"/>
              </a:spcBef>
            </a:pPr>
            <a:r>
              <a:rPr lang="en-US" sz="4172" u="none" strike="noStrike" spc="33">
                <a:solidFill>
                  <a:srgbClr val="FFFFFF"/>
                </a:solidFill>
                <a:latin typeface="TT Chocolates Bold"/>
              </a:rPr>
              <a:t>BÁO CÁO ĐẦU RA VÀ DEMO TRÊN BRAVO</a:t>
            </a:r>
          </a:p>
        </p:txBody>
      </p:sp>
      <p:sp>
        <p:nvSpPr>
          <p:cNvPr id="20" name="TextBox 20"/>
          <p:cNvSpPr txBox="1"/>
          <p:nvPr/>
        </p:nvSpPr>
        <p:spPr>
          <a:xfrm>
            <a:off x="2322436" y="5369046"/>
            <a:ext cx="11407088" cy="1127245"/>
          </a:xfrm>
          <a:prstGeom prst="rect">
            <a:avLst/>
          </a:prstGeom>
        </p:spPr>
        <p:txBody>
          <a:bodyPr lIns="0" tIns="0" rIns="0" bIns="0" rtlCol="0" anchor="t">
            <a:spAutoFit/>
          </a:bodyPr>
          <a:lstStyle/>
          <a:p>
            <a:pPr marL="0" lvl="0" indent="0">
              <a:lnSpc>
                <a:spcPts val="4381"/>
              </a:lnSpc>
              <a:spcBef>
                <a:spcPct val="0"/>
              </a:spcBef>
            </a:pPr>
            <a:r>
              <a:rPr lang="en-US" sz="4172" u="none" strike="noStrike" spc="33">
                <a:solidFill>
                  <a:srgbClr val="FFFFFF"/>
                </a:solidFill>
                <a:latin typeface="TT Chocolates Bold"/>
              </a:rPr>
              <a:t>MÔ TẢ CÁC PHÂN HỆ  NHÂN SỰ CỦA CÔNG TY VNPT-IT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00029" y="1428918"/>
            <a:ext cx="15019318" cy="6158217"/>
          </a:xfrm>
          <a:custGeom>
            <a:avLst/>
            <a:gdLst/>
            <a:ahLst/>
            <a:cxnLst/>
            <a:rect l="l" t="t" r="r" b="b"/>
            <a:pathLst>
              <a:path w="15019318" h="6158217">
                <a:moveTo>
                  <a:pt x="0" y="0"/>
                </a:moveTo>
                <a:lnTo>
                  <a:pt x="15019317" y="0"/>
                </a:lnTo>
                <a:lnTo>
                  <a:pt x="15019317" y="6158217"/>
                </a:lnTo>
                <a:lnTo>
                  <a:pt x="0" y="6158217"/>
                </a:lnTo>
                <a:lnTo>
                  <a:pt x="0" y="0"/>
                </a:lnTo>
                <a:close/>
              </a:path>
            </a:pathLst>
          </a:custGeom>
          <a:blipFill>
            <a:blip r:embed="rId4"/>
            <a:stretch>
              <a:fillRect/>
            </a:stretch>
          </a:blipFill>
        </p:spPr>
      </p:sp>
      <p:sp>
        <p:nvSpPr>
          <p:cNvPr id="4" name="Freeform 4"/>
          <p:cNvSpPr/>
          <p:nvPr/>
        </p:nvSpPr>
        <p:spPr>
          <a:xfrm>
            <a:off x="1700029" y="7778319"/>
            <a:ext cx="15019318" cy="2004458"/>
          </a:xfrm>
          <a:custGeom>
            <a:avLst/>
            <a:gdLst/>
            <a:ahLst/>
            <a:cxnLst/>
            <a:rect l="l" t="t" r="r" b="b"/>
            <a:pathLst>
              <a:path w="15019318" h="2004458">
                <a:moveTo>
                  <a:pt x="0" y="0"/>
                </a:moveTo>
                <a:lnTo>
                  <a:pt x="15019317" y="0"/>
                </a:lnTo>
                <a:lnTo>
                  <a:pt x="15019317" y="2004458"/>
                </a:lnTo>
                <a:lnTo>
                  <a:pt x="0" y="2004458"/>
                </a:lnTo>
                <a:lnTo>
                  <a:pt x="0" y="0"/>
                </a:lnTo>
                <a:close/>
              </a:path>
            </a:pathLst>
          </a:custGeom>
          <a:blipFill>
            <a:blip r:embed="rId5"/>
            <a:stretch>
              <a:fillRect/>
            </a:stretch>
          </a:blipFill>
        </p:spPr>
      </p:sp>
      <p:sp>
        <p:nvSpPr>
          <p:cNvPr id="5" name="AutoShape 5"/>
          <p:cNvSpPr/>
          <p:nvPr/>
        </p:nvSpPr>
        <p:spPr>
          <a:xfrm>
            <a:off x="0" y="-835633"/>
            <a:ext cx="18581313" cy="2073366"/>
          </a:xfrm>
          <a:prstGeom prst="rect">
            <a:avLst/>
          </a:prstGeom>
          <a:solidFill>
            <a:srgbClr val="598BCD"/>
          </a:solidFill>
          <a:ln cap="sq">
            <a:noFill/>
            <a:prstDash val="solid"/>
            <a:miter/>
          </a:ln>
        </p:spPr>
      </p:sp>
      <p:sp>
        <p:nvSpPr>
          <p:cNvPr id="6" name="TextBox 6"/>
          <p:cNvSpPr txBox="1"/>
          <p:nvPr/>
        </p:nvSpPr>
        <p:spPr>
          <a:xfrm>
            <a:off x="1230173" y="296300"/>
            <a:ext cx="16120966" cy="883768"/>
          </a:xfrm>
          <a:prstGeom prst="rect">
            <a:avLst/>
          </a:prstGeom>
        </p:spPr>
        <p:txBody>
          <a:bodyPr lIns="0" tIns="0" rIns="0" bIns="0" rtlCol="0" anchor="t">
            <a:spAutoFit/>
          </a:bodyPr>
          <a:lstStyle/>
          <a:p>
            <a:pPr marL="0" lvl="0" indent="0" algn="ctr">
              <a:lnSpc>
                <a:spcPts val="6723"/>
              </a:lnSpc>
              <a:spcBef>
                <a:spcPct val="0"/>
              </a:spcBef>
            </a:pPr>
            <a:r>
              <a:rPr lang="en-US" sz="6464" u="none" strike="noStrike">
                <a:solidFill>
                  <a:srgbClr val="FFFFFF"/>
                </a:solidFill>
                <a:latin typeface="Montserrat Classic Bold"/>
              </a:rPr>
              <a:t>Quản lý biến động nhân sự</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932734" cy="2079395"/>
          </a:xfrm>
          <a:prstGeom prst="rect">
            <a:avLst/>
          </a:prstGeom>
          <a:solidFill>
            <a:srgbClr val="598BCD"/>
          </a:solidFill>
          <a:ln cap="sq">
            <a:noFill/>
            <a:prstDash val="solid"/>
            <a:miter/>
          </a:ln>
        </p:spPr>
      </p:sp>
      <p:sp>
        <p:nvSpPr>
          <p:cNvPr id="3" name="Freeform 3"/>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420723" y="1243762"/>
            <a:ext cx="8057075" cy="9065961"/>
          </a:xfrm>
          <a:custGeom>
            <a:avLst/>
            <a:gdLst/>
            <a:ahLst/>
            <a:cxnLst/>
            <a:rect l="l" t="t" r="r" b="b"/>
            <a:pathLst>
              <a:path w="8057075" h="9065961">
                <a:moveTo>
                  <a:pt x="0" y="0"/>
                </a:moveTo>
                <a:lnTo>
                  <a:pt x="8057075" y="0"/>
                </a:lnTo>
                <a:lnTo>
                  <a:pt x="8057075" y="9065961"/>
                </a:lnTo>
                <a:lnTo>
                  <a:pt x="0" y="9065961"/>
                </a:lnTo>
                <a:lnTo>
                  <a:pt x="0" y="0"/>
                </a:lnTo>
                <a:close/>
              </a:path>
            </a:pathLst>
          </a:custGeom>
          <a:blipFill>
            <a:blip r:embed="rId4"/>
            <a:stretch>
              <a:fillRect/>
            </a:stretch>
          </a:blipFill>
        </p:spPr>
      </p:sp>
      <p:sp>
        <p:nvSpPr>
          <p:cNvPr id="5" name="TextBox 5"/>
          <p:cNvSpPr txBox="1"/>
          <p:nvPr/>
        </p:nvSpPr>
        <p:spPr>
          <a:xfrm>
            <a:off x="3752678" y="114300"/>
            <a:ext cx="11393163" cy="985704"/>
          </a:xfrm>
          <a:prstGeom prst="rect">
            <a:avLst/>
          </a:prstGeom>
        </p:spPr>
        <p:txBody>
          <a:bodyPr lIns="0" tIns="0" rIns="0" bIns="0" rtlCol="0" anchor="t">
            <a:spAutoFit/>
          </a:bodyPr>
          <a:lstStyle/>
          <a:p>
            <a:pPr algn="ctr">
              <a:lnSpc>
                <a:spcPts val="7555"/>
              </a:lnSpc>
            </a:pPr>
            <a:r>
              <a:rPr lang="en-US" sz="7264">
                <a:solidFill>
                  <a:srgbClr val="FFFFFF"/>
                </a:solidFill>
                <a:latin typeface="Montserrat Classic Bold"/>
              </a:rPr>
              <a:t>Quản lý nghỉ phép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95275" y="-573358"/>
            <a:ext cx="19028576" cy="2101288"/>
          </a:xfrm>
          <a:prstGeom prst="rect">
            <a:avLst/>
          </a:prstGeom>
          <a:solidFill>
            <a:srgbClr val="598BCD"/>
          </a:solidFill>
          <a:ln cap="sq">
            <a:noFill/>
            <a:prstDash val="solid"/>
            <a:miter/>
          </a:ln>
        </p:spPr>
      </p:sp>
      <p:sp>
        <p:nvSpPr>
          <p:cNvPr id="3" name="Freeform 3"/>
          <p:cNvSpPr/>
          <p:nvPr/>
        </p:nvSpPr>
        <p:spPr>
          <a:xfrm>
            <a:off x="0" y="3103895"/>
            <a:ext cx="18288000" cy="4488180"/>
          </a:xfrm>
          <a:custGeom>
            <a:avLst/>
            <a:gdLst/>
            <a:ahLst/>
            <a:cxnLst/>
            <a:rect l="l" t="t" r="r" b="b"/>
            <a:pathLst>
              <a:path w="18288000" h="4488180">
                <a:moveTo>
                  <a:pt x="0" y="0"/>
                </a:moveTo>
                <a:lnTo>
                  <a:pt x="18288000" y="0"/>
                </a:lnTo>
                <a:lnTo>
                  <a:pt x="18288000" y="4488180"/>
                </a:lnTo>
                <a:lnTo>
                  <a:pt x="0" y="4488180"/>
                </a:lnTo>
                <a:lnTo>
                  <a:pt x="0" y="0"/>
                </a:lnTo>
                <a:close/>
              </a:path>
            </a:pathLst>
          </a:custGeom>
          <a:blipFill>
            <a:blip r:embed="rId2"/>
            <a:stretch>
              <a:fillRect/>
            </a:stretch>
          </a:blipFill>
        </p:spPr>
      </p:sp>
      <p:sp>
        <p:nvSpPr>
          <p:cNvPr id="4" name="TextBox 4"/>
          <p:cNvSpPr txBox="1"/>
          <p:nvPr/>
        </p:nvSpPr>
        <p:spPr>
          <a:xfrm>
            <a:off x="3873852" y="306100"/>
            <a:ext cx="11489005" cy="1006808"/>
          </a:xfrm>
          <a:prstGeom prst="rect">
            <a:avLst/>
          </a:prstGeom>
        </p:spPr>
        <p:txBody>
          <a:bodyPr lIns="0" tIns="0" rIns="0" bIns="0" rtlCol="0" anchor="t">
            <a:spAutoFit/>
          </a:bodyPr>
          <a:lstStyle/>
          <a:p>
            <a:pPr algn="ctr">
              <a:lnSpc>
                <a:spcPts val="7659"/>
              </a:lnSpc>
            </a:pPr>
            <a:r>
              <a:rPr lang="en-US" sz="7364">
                <a:solidFill>
                  <a:srgbClr val="FFFFFF"/>
                </a:solidFill>
                <a:latin typeface="Montserrat Classic Bold"/>
              </a:rPr>
              <a:t>Quản lý chấm công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70288" y="-678502"/>
            <a:ext cx="19028576" cy="2101288"/>
          </a:xfrm>
          <a:prstGeom prst="rect">
            <a:avLst/>
          </a:prstGeom>
          <a:solidFill>
            <a:srgbClr val="598BCD"/>
          </a:solidFill>
          <a:ln cap="sq">
            <a:noFill/>
            <a:prstDash val="solid"/>
            <a:miter/>
          </a:ln>
        </p:spPr>
      </p:sp>
      <p:sp>
        <p:nvSpPr>
          <p:cNvPr id="3" name="Freeform 3"/>
          <p:cNvSpPr/>
          <p:nvPr/>
        </p:nvSpPr>
        <p:spPr>
          <a:xfrm>
            <a:off x="0" y="2524506"/>
            <a:ext cx="18288000" cy="6455786"/>
          </a:xfrm>
          <a:custGeom>
            <a:avLst/>
            <a:gdLst/>
            <a:ahLst/>
            <a:cxnLst/>
            <a:rect l="l" t="t" r="r" b="b"/>
            <a:pathLst>
              <a:path w="18288000" h="6455786">
                <a:moveTo>
                  <a:pt x="0" y="0"/>
                </a:moveTo>
                <a:lnTo>
                  <a:pt x="18288000" y="0"/>
                </a:lnTo>
                <a:lnTo>
                  <a:pt x="18288000" y="6455786"/>
                </a:lnTo>
                <a:lnTo>
                  <a:pt x="0" y="6455786"/>
                </a:lnTo>
                <a:lnTo>
                  <a:pt x="0" y="0"/>
                </a:lnTo>
                <a:close/>
              </a:path>
            </a:pathLst>
          </a:custGeom>
          <a:blipFill>
            <a:blip r:embed="rId2"/>
            <a:stretch>
              <a:fillRect/>
            </a:stretch>
          </a:blipFill>
        </p:spPr>
      </p:sp>
      <p:sp>
        <p:nvSpPr>
          <p:cNvPr id="4" name="TextBox 4"/>
          <p:cNvSpPr txBox="1"/>
          <p:nvPr/>
        </p:nvSpPr>
        <p:spPr>
          <a:xfrm>
            <a:off x="4278049" y="404355"/>
            <a:ext cx="10818111" cy="1018431"/>
          </a:xfrm>
          <a:prstGeom prst="rect">
            <a:avLst/>
          </a:prstGeom>
        </p:spPr>
        <p:txBody>
          <a:bodyPr lIns="0" tIns="0" rIns="0" bIns="0" rtlCol="0" anchor="t">
            <a:spAutoFit/>
          </a:bodyPr>
          <a:lstStyle/>
          <a:p>
            <a:pPr algn="ctr">
              <a:lnSpc>
                <a:spcPts val="7763"/>
              </a:lnSpc>
            </a:pPr>
            <a:r>
              <a:rPr lang="en-US" sz="7464">
                <a:solidFill>
                  <a:srgbClr val="FFFFFF"/>
                </a:solidFill>
                <a:latin typeface="Montserrat Classic Bold"/>
              </a:rPr>
              <a:t>Quản lý chấm công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581313" cy="2172377"/>
          </a:xfrm>
          <a:prstGeom prst="rect">
            <a:avLst/>
          </a:prstGeom>
          <a:solidFill>
            <a:srgbClr val="598BCD"/>
          </a:solidFill>
          <a:ln cap="sq">
            <a:noFill/>
            <a:prstDash val="solid"/>
            <a:miter/>
          </a:ln>
        </p:spPr>
      </p:sp>
      <p:sp>
        <p:nvSpPr>
          <p:cNvPr id="3" name="Freeform 3"/>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434888" y="1506066"/>
            <a:ext cx="13721257" cy="8979240"/>
          </a:xfrm>
          <a:custGeom>
            <a:avLst/>
            <a:gdLst/>
            <a:ahLst/>
            <a:cxnLst/>
            <a:rect l="l" t="t" r="r" b="b"/>
            <a:pathLst>
              <a:path w="13721257" h="8979240">
                <a:moveTo>
                  <a:pt x="0" y="0"/>
                </a:moveTo>
                <a:lnTo>
                  <a:pt x="13721257" y="0"/>
                </a:lnTo>
                <a:lnTo>
                  <a:pt x="13721257" y="8979240"/>
                </a:lnTo>
                <a:lnTo>
                  <a:pt x="0" y="8979240"/>
                </a:lnTo>
                <a:lnTo>
                  <a:pt x="0" y="0"/>
                </a:lnTo>
                <a:close/>
              </a:path>
            </a:pathLst>
          </a:custGeom>
          <a:blipFill>
            <a:blip r:embed="rId4"/>
            <a:stretch>
              <a:fillRect/>
            </a:stretch>
          </a:blipFill>
        </p:spPr>
      </p:sp>
      <p:sp>
        <p:nvSpPr>
          <p:cNvPr id="5" name="TextBox 5"/>
          <p:cNvSpPr txBox="1"/>
          <p:nvPr/>
        </p:nvSpPr>
        <p:spPr>
          <a:xfrm>
            <a:off x="5063652" y="364856"/>
            <a:ext cx="8454009" cy="1006808"/>
          </a:xfrm>
          <a:prstGeom prst="rect">
            <a:avLst/>
          </a:prstGeom>
        </p:spPr>
        <p:txBody>
          <a:bodyPr lIns="0" tIns="0" rIns="0" bIns="0" rtlCol="0" anchor="t">
            <a:spAutoFit/>
          </a:bodyPr>
          <a:lstStyle/>
          <a:p>
            <a:pPr algn="ctr">
              <a:lnSpc>
                <a:spcPts val="7659"/>
              </a:lnSpc>
            </a:pPr>
            <a:r>
              <a:rPr lang="en-US" sz="7364">
                <a:solidFill>
                  <a:srgbClr val="FFFFFF"/>
                </a:solidFill>
                <a:latin typeface="Montserrat Classic Bold"/>
              </a:rPr>
              <a:t>Quản lý lương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35633"/>
            <a:ext cx="18581313" cy="2172377"/>
          </a:xfrm>
          <a:prstGeom prst="rect">
            <a:avLst/>
          </a:prstGeom>
          <a:solidFill>
            <a:srgbClr val="598BCD"/>
          </a:solidFill>
          <a:ln cap="sq">
            <a:noFill/>
            <a:prstDash val="solid"/>
            <a:miter/>
          </a:ln>
        </p:spPr>
      </p:sp>
      <p:sp>
        <p:nvSpPr>
          <p:cNvPr id="3" name="Freeform 3"/>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311462" y="1836281"/>
            <a:ext cx="15665076" cy="7947347"/>
          </a:xfrm>
          <a:custGeom>
            <a:avLst/>
            <a:gdLst/>
            <a:ahLst/>
            <a:cxnLst/>
            <a:rect l="l" t="t" r="r" b="b"/>
            <a:pathLst>
              <a:path w="15665076" h="7947347">
                <a:moveTo>
                  <a:pt x="0" y="0"/>
                </a:moveTo>
                <a:lnTo>
                  <a:pt x="15665076" y="0"/>
                </a:lnTo>
                <a:lnTo>
                  <a:pt x="15665076" y="7947347"/>
                </a:lnTo>
                <a:lnTo>
                  <a:pt x="0" y="7947347"/>
                </a:lnTo>
                <a:lnTo>
                  <a:pt x="0" y="0"/>
                </a:lnTo>
                <a:close/>
              </a:path>
            </a:pathLst>
          </a:custGeom>
          <a:blipFill>
            <a:blip r:embed="rId4"/>
            <a:stretch>
              <a:fillRect/>
            </a:stretch>
          </a:blipFill>
        </p:spPr>
      </p:sp>
      <p:sp>
        <p:nvSpPr>
          <p:cNvPr id="5" name="TextBox 5"/>
          <p:cNvSpPr txBox="1"/>
          <p:nvPr/>
        </p:nvSpPr>
        <p:spPr>
          <a:xfrm>
            <a:off x="5063652" y="364856"/>
            <a:ext cx="8454009" cy="985704"/>
          </a:xfrm>
          <a:prstGeom prst="rect">
            <a:avLst/>
          </a:prstGeom>
        </p:spPr>
        <p:txBody>
          <a:bodyPr lIns="0" tIns="0" rIns="0" bIns="0" rtlCol="0" anchor="t">
            <a:spAutoFit/>
          </a:bodyPr>
          <a:lstStyle/>
          <a:p>
            <a:pPr algn="ctr">
              <a:lnSpc>
                <a:spcPts val="7555"/>
              </a:lnSpc>
            </a:pPr>
            <a:r>
              <a:rPr lang="en-US" sz="7264">
                <a:solidFill>
                  <a:srgbClr val="FFFFFF"/>
                </a:solidFill>
                <a:latin typeface="Montserrat Classic Bold"/>
              </a:rPr>
              <a:t>Quản lý lương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9974338" y="0"/>
            <a:ext cx="8313662" cy="10287000"/>
          </a:xfrm>
          <a:prstGeom prst="rect">
            <a:avLst/>
          </a:prstGeom>
          <a:solidFill>
            <a:srgbClr val="598BCD"/>
          </a:solidFill>
        </p:spPr>
      </p:sp>
      <p:sp>
        <p:nvSpPr>
          <p:cNvPr id="3" name="Freeform 3"/>
          <p:cNvSpPr/>
          <p:nvPr/>
        </p:nvSpPr>
        <p:spPr>
          <a:xfrm>
            <a:off x="17082868" y="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371772" y="925830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0" y="0"/>
            <a:ext cx="9974338" cy="10307956"/>
          </a:xfrm>
          <a:custGeom>
            <a:avLst/>
            <a:gdLst/>
            <a:ahLst/>
            <a:cxnLst/>
            <a:rect l="l" t="t" r="r" b="b"/>
            <a:pathLst>
              <a:path w="9974338" h="10307956">
                <a:moveTo>
                  <a:pt x="0" y="0"/>
                </a:moveTo>
                <a:lnTo>
                  <a:pt x="9974338" y="0"/>
                </a:lnTo>
                <a:lnTo>
                  <a:pt x="9974338" y="10307956"/>
                </a:lnTo>
                <a:lnTo>
                  <a:pt x="0" y="10307956"/>
                </a:lnTo>
                <a:lnTo>
                  <a:pt x="0" y="0"/>
                </a:lnTo>
                <a:close/>
              </a:path>
            </a:pathLst>
          </a:custGeom>
          <a:blipFill>
            <a:blip r:embed="rId4"/>
            <a:stretch>
              <a:fillRect l="-8764" t="-2621" b="-2621"/>
            </a:stretch>
          </a:blipFill>
        </p:spPr>
      </p:sp>
      <p:sp>
        <p:nvSpPr>
          <p:cNvPr id="6" name="TextBox 6"/>
          <p:cNvSpPr txBox="1"/>
          <p:nvPr/>
        </p:nvSpPr>
        <p:spPr>
          <a:xfrm>
            <a:off x="9974338" y="3429096"/>
            <a:ext cx="7854754" cy="3562158"/>
          </a:xfrm>
          <a:prstGeom prst="rect">
            <a:avLst/>
          </a:prstGeom>
        </p:spPr>
        <p:txBody>
          <a:bodyPr lIns="0" tIns="0" rIns="0" bIns="0" rtlCol="0" anchor="t">
            <a:spAutoFit/>
          </a:bodyPr>
          <a:lstStyle/>
          <a:p>
            <a:pPr algn="ctr">
              <a:lnSpc>
                <a:spcPts val="9256"/>
              </a:lnSpc>
            </a:pPr>
            <a:r>
              <a:rPr lang="en-US" sz="8900">
                <a:solidFill>
                  <a:srgbClr val="FFFFFF"/>
                </a:solidFill>
                <a:latin typeface="Montserrat Classic Bold"/>
              </a:rPr>
              <a:t>DEMO TRÊN PHẦN MỀM BRAVO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92200" y="8353456"/>
            <a:ext cx="14612807" cy="28195"/>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411997" y="8188827"/>
            <a:ext cx="380203" cy="329258"/>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4813846" y="8223516"/>
            <a:ext cx="380203" cy="329258"/>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8595887" y="8223516"/>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9" name="Group 9"/>
          <p:cNvGrpSpPr/>
          <p:nvPr/>
        </p:nvGrpSpPr>
        <p:grpSpPr>
          <a:xfrm>
            <a:off x="12652550" y="8198352"/>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1" name="Group 11"/>
          <p:cNvGrpSpPr/>
          <p:nvPr/>
        </p:nvGrpSpPr>
        <p:grpSpPr>
          <a:xfrm>
            <a:off x="16404787" y="8211288"/>
            <a:ext cx="394324" cy="341487"/>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3" name="Group 13"/>
          <p:cNvGrpSpPr/>
          <p:nvPr/>
        </p:nvGrpSpPr>
        <p:grpSpPr>
          <a:xfrm>
            <a:off x="834339" y="6258089"/>
            <a:ext cx="1962300" cy="1377784"/>
            <a:chOff x="0" y="0"/>
            <a:chExt cx="2616399" cy="1837046"/>
          </a:xfrm>
        </p:grpSpPr>
        <p:sp>
          <p:nvSpPr>
            <p:cNvPr id="14" name="TextBox 14"/>
            <p:cNvSpPr txBox="1"/>
            <p:nvPr/>
          </p:nvSpPr>
          <p:spPr>
            <a:xfrm>
              <a:off x="0" y="9525"/>
              <a:ext cx="2616399" cy="676187"/>
            </a:xfrm>
            <a:prstGeom prst="rect">
              <a:avLst/>
            </a:prstGeom>
          </p:spPr>
          <p:txBody>
            <a:bodyPr lIns="0" tIns="0" rIns="0" bIns="0" rtlCol="0" anchor="t">
              <a:spAutoFit/>
            </a:bodyPr>
            <a:lstStyle/>
            <a:p>
              <a:pPr marL="0" lvl="0" indent="0">
                <a:lnSpc>
                  <a:spcPts val="4079"/>
                </a:lnSpc>
                <a:spcBef>
                  <a:spcPct val="0"/>
                </a:spcBef>
              </a:pPr>
              <a:r>
                <a:rPr lang="en-US" sz="3399">
                  <a:solidFill>
                    <a:srgbClr val="125BAC"/>
                  </a:solidFill>
                  <a:latin typeface="Muli Bold"/>
                </a:rPr>
                <a:t>2007</a:t>
              </a:r>
            </a:p>
          </p:txBody>
        </p:sp>
        <p:sp>
          <p:nvSpPr>
            <p:cNvPr id="15" name="TextBox 15"/>
            <p:cNvSpPr txBox="1"/>
            <p:nvPr/>
          </p:nvSpPr>
          <p:spPr>
            <a:xfrm>
              <a:off x="0" y="1017976"/>
              <a:ext cx="2616399" cy="819070"/>
            </a:xfrm>
            <a:prstGeom prst="rect">
              <a:avLst/>
            </a:prstGeom>
          </p:spPr>
          <p:txBody>
            <a:bodyPr lIns="0" tIns="0" rIns="0" bIns="0" rtlCol="0" anchor="t">
              <a:spAutoFit/>
            </a:bodyPr>
            <a:lstStyle/>
            <a:p>
              <a:pPr marL="0" lvl="0" indent="0">
                <a:lnSpc>
                  <a:spcPts val="2538"/>
                </a:lnSpc>
                <a:spcBef>
                  <a:spcPct val="0"/>
                </a:spcBef>
              </a:pPr>
              <a:r>
                <a:rPr lang="en-US" sz="1812">
                  <a:solidFill>
                    <a:srgbClr val="000000"/>
                  </a:solidFill>
                  <a:latin typeface="Muli"/>
                </a:rPr>
                <a:t>Thành lập công ty VNPT-IT </a:t>
              </a:r>
            </a:p>
          </p:txBody>
        </p:sp>
      </p:grpSp>
      <p:grpSp>
        <p:nvGrpSpPr>
          <p:cNvPr id="16" name="Group 16"/>
          <p:cNvGrpSpPr/>
          <p:nvPr/>
        </p:nvGrpSpPr>
        <p:grpSpPr>
          <a:xfrm>
            <a:off x="3644363" y="5714737"/>
            <a:ext cx="2724780" cy="2051579"/>
            <a:chOff x="0" y="0"/>
            <a:chExt cx="3633040" cy="2735439"/>
          </a:xfrm>
        </p:grpSpPr>
        <p:sp>
          <p:nvSpPr>
            <p:cNvPr id="17" name="TextBox 17"/>
            <p:cNvSpPr txBox="1"/>
            <p:nvPr/>
          </p:nvSpPr>
          <p:spPr>
            <a:xfrm>
              <a:off x="0" y="9525"/>
              <a:ext cx="3633040" cy="676275"/>
            </a:xfrm>
            <a:prstGeom prst="rect">
              <a:avLst/>
            </a:prstGeom>
          </p:spPr>
          <p:txBody>
            <a:bodyPr lIns="0" tIns="0" rIns="0" bIns="0" rtlCol="0" anchor="t">
              <a:spAutoFit/>
            </a:bodyPr>
            <a:lstStyle/>
            <a:p>
              <a:pPr marL="0" lvl="0" indent="0">
                <a:lnSpc>
                  <a:spcPts val="4079"/>
                </a:lnSpc>
                <a:spcBef>
                  <a:spcPct val="0"/>
                </a:spcBef>
              </a:pPr>
              <a:r>
                <a:rPr lang="en-US" sz="3399">
                  <a:solidFill>
                    <a:srgbClr val="125BAC"/>
                  </a:solidFill>
                  <a:latin typeface="Muli Bold"/>
                </a:rPr>
                <a:t>2009-2013</a:t>
              </a:r>
            </a:p>
          </p:txBody>
        </p:sp>
        <p:sp>
          <p:nvSpPr>
            <p:cNvPr id="18" name="TextBox 18"/>
            <p:cNvSpPr txBox="1"/>
            <p:nvPr/>
          </p:nvSpPr>
          <p:spPr>
            <a:xfrm>
              <a:off x="0" y="1017125"/>
              <a:ext cx="3633040" cy="1718314"/>
            </a:xfrm>
            <a:prstGeom prst="rect">
              <a:avLst/>
            </a:prstGeom>
          </p:spPr>
          <p:txBody>
            <a:bodyPr lIns="0" tIns="0" rIns="0" bIns="0" rtlCol="0" anchor="t">
              <a:spAutoFit/>
            </a:bodyPr>
            <a:lstStyle/>
            <a:p>
              <a:pPr marL="0" lvl="0" indent="0">
                <a:lnSpc>
                  <a:spcPts val="2596"/>
                </a:lnSpc>
                <a:spcBef>
                  <a:spcPct val="0"/>
                </a:spcBef>
              </a:pPr>
              <a:r>
                <a:rPr lang="en-US" sz="1854">
                  <a:solidFill>
                    <a:srgbClr val="000000"/>
                  </a:solidFill>
                  <a:latin typeface="Muli"/>
                </a:rPr>
                <a:t>VNPT-IT tập trung xây dựng nền tảng hạ tầng công nghệ thông tin và viễn thông</a:t>
              </a:r>
            </a:p>
          </p:txBody>
        </p:sp>
      </p:grpSp>
      <p:grpSp>
        <p:nvGrpSpPr>
          <p:cNvPr id="19" name="Group 19"/>
          <p:cNvGrpSpPr/>
          <p:nvPr/>
        </p:nvGrpSpPr>
        <p:grpSpPr>
          <a:xfrm>
            <a:off x="11322214" y="4653885"/>
            <a:ext cx="3040876" cy="2172028"/>
            <a:chOff x="0" y="0"/>
            <a:chExt cx="4054502" cy="2896038"/>
          </a:xfrm>
        </p:grpSpPr>
        <p:sp>
          <p:nvSpPr>
            <p:cNvPr id="20" name="TextBox 20"/>
            <p:cNvSpPr txBox="1"/>
            <p:nvPr/>
          </p:nvSpPr>
          <p:spPr>
            <a:xfrm>
              <a:off x="0" y="9525"/>
              <a:ext cx="4054502" cy="676275"/>
            </a:xfrm>
            <a:prstGeom prst="rect">
              <a:avLst/>
            </a:prstGeom>
          </p:spPr>
          <p:txBody>
            <a:bodyPr lIns="0" tIns="0" rIns="0" bIns="0" rtlCol="0" anchor="t">
              <a:spAutoFit/>
            </a:bodyPr>
            <a:lstStyle/>
            <a:p>
              <a:pPr marL="0" lvl="0" indent="0">
                <a:lnSpc>
                  <a:spcPts val="4080"/>
                </a:lnSpc>
                <a:spcBef>
                  <a:spcPct val="0"/>
                </a:spcBef>
              </a:pPr>
              <a:r>
                <a:rPr lang="en-US" sz="3400">
                  <a:solidFill>
                    <a:srgbClr val="125BAC"/>
                  </a:solidFill>
                  <a:latin typeface="Muli Bold"/>
                </a:rPr>
                <a:t>2018-2021</a:t>
              </a:r>
            </a:p>
          </p:txBody>
        </p:sp>
        <p:sp>
          <p:nvSpPr>
            <p:cNvPr id="21" name="TextBox 21"/>
            <p:cNvSpPr txBox="1"/>
            <p:nvPr/>
          </p:nvSpPr>
          <p:spPr>
            <a:xfrm>
              <a:off x="0" y="1036546"/>
              <a:ext cx="4054502"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Muli"/>
                </a:rPr>
                <a:t>Chuyển đổi thành công ty cổ phần và mở rộng hoạt động kinh doanh ra thị trường quốc tế</a:t>
              </a:r>
            </a:p>
          </p:txBody>
        </p:sp>
      </p:grpSp>
      <p:grpSp>
        <p:nvGrpSpPr>
          <p:cNvPr id="22" name="Group 22"/>
          <p:cNvGrpSpPr/>
          <p:nvPr/>
        </p:nvGrpSpPr>
        <p:grpSpPr>
          <a:xfrm>
            <a:off x="7216027" y="5172075"/>
            <a:ext cx="2763120" cy="2172028"/>
            <a:chOff x="0" y="0"/>
            <a:chExt cx="3684161" cy="2896038"/>
          </a:xfrm>
        </p:grpSpPr>
        <p:sp>
          <p:nvSpPr>
            <p:cNvPr id="23" name="TextBox 23"/>
            <p:cNvSpPr txBox="1"/>
            <p:nvPr/>
          </p:nvSpPr>
          <p:spPr>
            <a:xfrm>
              <a:off x="0" y="9525"/>
              <a:ext cx="3684161" cy="676275"/>
            </a:xfrm>
            <a:prstGeom prst="rect">
              <a:avLst/>
            </a:prstGeom>
          </p:spPr>
          <p:txBody>
            <a:bodyPr lIns="0" tIns="0" rIns="0" bIns="0" rtlCol="0" anchor="t">
              <a:spAutoFit/>
            </a:bodyPr>
            <a:lstStyle/>
            <a:p>
              <a:pPr marL="0" lvl="0" indent="0">
                <a:lnSpc>
                  <a:spcPts val="4080"/>
                </a:lnSpc>
                <a:spcBef>
                  <a:spcPct val="0"/>
                </a:spcBef>
              </a:pPr>
              <a:r>
                <a:rPr lang="en-US" sz="3400">
                  <a:solidFill>
                    <a:srgbClr val="125BAC"/>
                  </a:solidFill>
                  <a:latin typeface="Muli Bold"/>
                </a:rPr>
                <a:t> 2014-2017</a:t>
              </a:r>
            </a:p>
          </p:txBody>
        </p:sp>
        <p:sp>
          <p:nvSpPr>
            <p:cNvPr id="24" name="TextBox 24"/>
            <p:cNvSpPr txBox="1"/>
            <p:nvPr/>
          </p:nvSpPr>
          <p:spPr>
            <a:xfrm>
              <a:off x="0" y="1036546"/>
              <a:ext cx="3684161" cy="1859492"/>
            </a:xfrm>
            <a:prstGeom prst="rect">
              <a:avLst/>
            </a:prstGeom>
          </p:spPr>
          <p:txBody>
            <a:bodyPr lIns="0" tIns="0" rIns="0" bIns="0" rtlCol="0" anchor="t">
              <a:spAutoFit/>
            </a:bodyPr>
            <a:lstStyle/>
            <a:p>
              <a:pPr>
                <a:lnSpc>
                  <a:spcPts val="2800"/>
                </a:lnSpc>
              </a:pPr>
              <a:r>
                <a:rPr lang="en-US" sz="2000">
                  <a:solidFill>
                    <a:srgbClr val="000000"/>
                  </a:solidFill>
                  <a:latin typeface="Muli"/>
                </a:rPr>
                <a:t>Tiếp tục mở rộng quy mô và phạm vi hoạt động</a:t>
              </a:r>
            </a:p>
            <a:p>
              <a:pPr>
                <a:lnSpc>
                  <a:spcPts val="2800"/>
                </a:lnSpc>
                <a:spcBef>
                  <a:spcPct val="0"/>
                </a:spcBef>
              </a:pPr>
              <a:endParaRPr lang="en-US" sz="2000">
                <a:solidFill>
                  <a:srgbClr val="000000"/>
                </a:solidFill>
                <a:latin typeface="Muli"/>
              </a:endParaRPr>
            </a:p>
          </p:txBody>
        </p:sp>
      </p:grpSp>
      <p:sp>
        <p:nvSpPr>
          <p:cNvPr id="25" name="TextBox 25"/>
          <p:cNvSpPr txBox="1"/>
          <p:nvPr/>
        </p:nvSpPr>
        <p:spPr>
          <a:xfrm>
            <a:off x="1452585" y="1123950"/>
            <a:ext cx="9833115" cy="883785"/>
          </a:xfrm>
          <a:prstGeom prst="rect">
            <a:avLst/>
          </a:prstGeom>
        </p:spPr>
        <p:txBody>
          <a:bodyPr lIns="0" tIns="0" rIns="0" bIns="0" rtlCol="0" anchor="t">
            <a:spAutoFit/>
          </a:bodyPr>
          <a:lstStyle/>
          <a:p>
            <a:pPr marL="0" lvl="0" indent="0" algn="l">
              <a:lnSpc>
                <a:spcPts val="6723"/>
              </a:lnSpc>
              <a:spcBef>
                <a:spcPct val="0"/>
              </a:spcBef>
            </a:pPr>
            <a:r>
              <a:rPr lang="en-US" sz="6465" b="1" u="none" strike="noStrike" dirty="0" err="1">
                <a:solidFill>
                  <a:srgbClr val="123D76"/>
                </a:solidFill>
                <a:latin typeface="Times New Roman" panose="02020603050405020304" pitchFamily="18" charset="0"/>
                <a:cs typeface="Times New Roman" panose="02020603050405020304" pitchFamily="18" charset="0"/>
              </a:rPr>
              <a:t>Lịch</a:t>
            </a:r>
            <a:r>
              <a:rPr lang="en-US" sz="6465" b="1" u="none" strike="noStrike" dirty="0">
                <a:solidFill>
                  <a:srgbClr val="123D76"/>
                </a:solidFill>
                <a:latin typeface="Times New Roman" panose="02020603050405020304" pitchFamily="18" charset="0"/>
                <a:cs typeface="Times New Roman" panose="02020603050405020304" pitchFamily="18" charset="0"/>
              </a:rPr>
              <a:t> </a:t>
            </a:r>
            <a:r>
              <a:rPr lang="en-US" sz="6465" b="1" u="none" strike="noStrike" dirty="0" err="1">
                <a:solidFill>
                  <a:srgbClr val="123D76"/>
                </a:solidFill>
                <a:latin typeface="Times New Roman" panose="02020603050405020304" pitchFamily="18" charset="0"/>
                <a:cs typeface="Times New Roman" panose="02020603050405020304" pitchFamily="18" charset="0"/>
              </a:rPr>
              <a:t>sử</a:t>
            </a:r>
            <a:r>
              <a:rPr lang="en-US" sz="6465" b="1" u="none" strike="noStrike" dirty="0">
                <a:solidFill>
                  <a:srgbClr val="123D76"/>
                </a:solidFill>
                <a:latin typeface="Times New Roman" panose="02020603050405020304" pitchFamily="18" charset="0"/>
                <a:cs typeface="Times New Roman" panose="02020603050405020304" pitchFamily="18" charset="0"/>
              </a:rPr>
              <a:t> VNPT-IT</a:t>
            </a:r>
          </a:p>
        </p:txBody>
      </p:sp>
      <p:grpSp>
        <p:nvGrpSpPr>
          <p:cNvPr id="26" name="Group 26"/>
          <p:cNvGrpSpPr/>
          <p:nvPr/>
        </p:nvGrpSpPr>
        <p:grpSpPr>
          <a:xfrm>
            <a:off x="15035486" y="4368611"/>
            <a:ext cx="3139495" cy="2371916"/>
            <a:chOff x="0" y="0"/>
            <a:chExt cx="4185993" cy="3162554"/>
          </a:xfrm>
        </p:grpSpPr>
        <p:sp>
          <p:nvSpPr>
            <p:cNvPr id="27" name="TextBox 27"/>
            <p:cNvSpPr txBox="1"/>
            <p:nvPr/>
          </p:nvSpPr>
          <p:spPr>
            <a:xfrm>
              <a:off x="0" y="0"/>
              <a:ext cx="4185993" cy="661970"/>
            </a:xfrm>
            <a:prstGeom prst="rect">
              <a:avLst/>
            </a:prstGeom>
          </p:spPr>
          <p:txBody>
            <a:bodyPr lIns="0" tIns="0" rIns="0" bIns="0" rtlCol="0" anchor="t">
              <a:spAutoFit/>
            </a:bodyPr>
            <a:lstStyle/>
            <a:p>
              <a:pPr marL="0" lvl="0" indent="0" algn="ctr">
                <a:lnSpc>
                  <a:spcPts val="3938"/>
                </a:lnSpc>
                <a:spcBef>
                  <a:spcPct val="0"/>
                </a:spcBef>
              </a:pPr>
              <a:r>
                <a:rPr lang="en-US" sz="3281">
                  <a:solidFill>
                    <a:srgbClr val="125BAC"/>
                  </a:solidFill>
                  <a:latin typeface="Muli Bold"/>
                </a:rPr>
                <a:t>2021</a:t>
              </a:r>
            </a:p>
          </p:txBody>
        </p:sp>
        <p:sp>
          <p:nvSpPr>
            <p:cNvPr id="28" name="TextBox 28"/>
            <p:cNvSpPr txBox="1"/>
            <p:nvPr/>
          </p:nvSpPr>
          <p:spPr>
            <a:xfrm>
              <a:off x="0" y="986027"/>
              <a:ext cx="4185993" cy="2176527"/>
            </a:xfrm>
            <a:prstGeom prst="rect">
              <a:avLst/>
            </a:prstGeom>
          </p:spPr>
          <p:txBody>
            <a:bodyPr lIns="0" tIns="0" rIns="0" bIns="0" rtlCol="0" anchor="t">
              <a:spAutoFit/>
            </a:bodyPr>
            <a:lstStyle/>
            <a:p>
              <a:pPr marL="0" lvl="0" indent="0">
                <a:lnSpc>
                  <a:spcPts val="2612"/>
                </a:lnSpc>
                <a:spcBef>
                  <a:spcPct val="0"/>
                </a:spcBef>
              </a:pPr>
              <a:r>
                <a:rPr lang="en-US" sz="1866">
                  <a:solidFill>
                    <a:srgbClr val="000000"/>
                  </a:solidFill>
                  <a:latin typeface="Muli"/>
                </a:rPr>
                <a:t>Nổ lực để trở thành một trong những công ty hàng đầu trong lĩnh vực công nghệ thông tin và viễn thông tại Việt Nam và khu vực</a:t>
              </a:r>
            </a:p>
          </p:txBody>
        </p:sp>
      </p:grpSp>
      <p:sp>
        <p:nvSpPr>
          <p:cNvPr id="29" name="Freeform 29"/>
          <p:cNvSpPr/>
          <p:nvPr/>
        </p:nvSpPr>
        <p:spPr>
          <a:xfrm>
            <a:off x="-176432" y="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AutoShape 30"/>
          <p:cNvSpPr/>
          <p:nvPr/>
        </p:nvSpPr>
        <p:spPr>
          <a:xfrm>
            <a:off x="16576847" y="0"/>
            <a:ext cx="1711153" cy="2410065"/>
          </a:xfrm>
          <a:prstGeom prst="rect">
            <a:avLst/>
          </a:prstGeom>
          <a:solidFill>
            <a:srgbClr val="598BCD"/>
          </a:solid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7648" y="461962"/>
            <a:ext cx="5512745" cy="726095"/>
          </a:xfrm>
          <a:prstGeom prst="rect">
            <a:avLst/>
          </a:prstGeom>
        </p:spPr>
        <p:txBody>
          <a:bodyPr lIns="0" tIns="0" rIns="0" bIns="0" rtlCol="0" anchor="t">
            <a:spAutoFit/>
          </a:bodyPr>
          <a:lstStyle/>
          <a:p>
            <a:pPr marL="0" lvl="0" indent="0" algn="l">
              <a:lnSpc>
                <a:spcPts val="5475"/>
              </a:lnSpc>
              <a:spcBef>
                <a:spcPct val="0"/>
              </a:spcBef>
            </a:pPr>
            <a:r>
              <a:rPr lang="en-US" sz="5265" b="1" u="none" strike="noStrike" dirty="0" err="1">
                <a:solidFill>
                  <a:srgbClr val="123D76"/>
                </a:solidFill>
                <a:latin typeface="Times New Roman" panose="02020603050405020304" pitchFamily="18" charset="0"/>
                <a:cs typeface="Times New Roman" panose="02020603050405020304" pitchFamily="18" charset="0"/>
              </a:rPr>
              <a:t>Sứ</a:t>
            </a:r>
            <a:r>
              <a:rPr lang="en-US" sz="5265" b="1" u="none" strike="noStrike" dirty="0">
                <a:solidFill>
                  <a:srgbClr val="123D76"/>
                </a:solidFill>
                <a:latin typeface="Times New Roman" panose="02020603050405020304" pitchFamily="18" charset="0"/>
                <a:cs typeface="Times New Roman" panose="02020603050405020304" pitchFamily="18" charset="0"/>
              </a:rPr>
              <a:t> </a:t>
            </a:r>
            <a:r>
              <a:rPr lang="en-US" sz="5265" b="1" u="none" strike="noStrike" dirty="0" err="1">
                <a:solidFill>
                  <a:srgbClr val="123D76"/>
                </a:solidFill>
                <a:latin typeface="Times New Roman" panose="02020603050405020304" pitchFamily="18" charset="0"/>
                <a:cs typeface="Times New Roman" panose="02020603050405020304" pitchFamily="18" charset="0"/>
              </a:rPr>
              <a:t>mệnh</a:t>
            </a:r>
            <a:endParaRPr lang="en-US" sz="5265" b="1" u="none" strike="noStrike" dirty="0">
              <a:solidFill>
                <a:srgbClr val="123D76"/>
              </a:solidFill>
              <a:latin typeface="Times New Roman" panose="02020603050405020304" pitchFamily="18" charset="0"/>
              <a:cs typeface="Times New Roman" panose="02020603050405020304" pitchFamily="18" charset="0"/>
            </a:endParaRPr>
          </a:p>
        </p:txBody>
      </p:sp>
      <p:sp>
        <p:nvSpPr>
          <p:cNvPr id="3" name="TextBox 3"/>
          <p:cNvSpPr txBox="1"/>
          <p:nvPr/>
        </p:nvSpPr>
        <p:spPr>
          <a:xfrm>
            <a:off x="6541445" y="6469205"/>
            <a:ext cx="10717855" cy="2165350"/>
          </a:xfrm>
          <a:prstGeom prst="rect">
            <a:avLst/>
          </a:prstGeom>
        </p:spPr>
        <p:txBody>
          <a:bodyPr lIns="0" tIns="0" rIns="0" bIns="0" rtlCol="0" anchor="t">
            <a:spAutoFit/>
          </a:bodyPr>
          <a:lstStyle/>
          <a:p>
            <a:pPr marL="539749" lvl="1" indent="-269875">
              <a:lnSpc>
                <a:spcPts val="3499"/>
              </a:lnSpc>
              <a:spcBef>
                <a:spcPct val="0"/>
              </a:spcBef>
              <a:buFont typeface="Arial"/>
              <a:buChar char="•"/>
            </a:pPr>
            <a:r>
              <a:rPr lang="en-US" sz="2499">
                <a:solidFill>
                  <a:srgbClr val="000000"/>
                </a:solidFill>
                <a:latin typeface="Muli"/>
              </a:rPr>
              <a:t>Trở thành nhà cung cấp dịch vụ số hàng đầu Việt Nam vào năm 2025.</a:t>
            </a:r>
          </a:p>
          <a:p>
            <a:pPr marL="539749" lvl="1" indent="-269875">
              <a:lnSpc>
                <a:spcPts val="3499"/>
              </a:lnSpc>
              <a:spcBef>
                <a:spcPct val="0"/>
              </a:spcBef>
              <a:buFont typeface="Arial"/>
              <a:buChar char="•"/>
            </a:pPr>
            <a:r>
              <a:rPr lang="en-US" sz="2499">
                <a:solidFill>
                  <a:srgbClr val="000000"/>
                </a:solidFill>
                <a:latin typeface="Muli"/>
              </a:rPr>
              <a:t>Trở thành Trung tâm số (Digital Hub) của châu Á vào năm 2030.</a:t>
            </a:r>
          </a:p>
          <a:p>
            <a:pPr marL="539749" lvl="1" indent="-269875">
              <a:lnSpc>
                <a:spcPts val="3499"/>
              </a:lnSpc>
              <a:spcBef>
                <a:spcPct val="0"/>
              </a:spcBef>
              <a:buFont typeface="Arial"/>
              <a:buChar char="•"/>
            </a:pPr>
            <a:r>
              <a:rPr lang="en-US" sz="2499">
                <a:solidFill>
                  <a:srgbClr val="000000"/>
                </a:solidFill>
                <a:latin typeface="Muli"/>
              </a:rPr>
              <a:t>Trở thành lựa chọn số 1 của khách hàng sử dụng sản phẩm, dịch vụ Công nghệ thông tin - Viễn thông (ICT) tại thị trường.</a:t>
            </a:r>
          </a:p>
        </p:txBody>
      </p:sp>
      <p:sp>
        <p:nvSpPr>
          <p:cNvPr id="4" name="TextBox 4"/>
          <p:cNvSpPr txBox="1"/>
          <p:nvPr/>
        </p:nvSpPr>
        <p:spPr>
          <a:xfrm>
            <a:off x="1028700" y="1399834"/>
            <a:ext cx="9351393" cy="3041650"/>
          </a:xfrm>
          <a:prstGeom prst="rect">
            <a:avLst/>
          </a:prstGeom>
        </p:spPr>
        <p:txBody>
          <a:bodyPr lIns="0" tIns="0" rIns="0" bIns="0" rtlCol="0" anchor="t">
            <a:spAutoFit/>
          </a:bodyPr>
          <a:lstStyle/>
          <a:p>
            <a:pPr marL="539749" lvl="1" indent="-269875">
              <a:lnSpc>
                <a:spcPts val="3499"/>
              </a:lnSpc>
              <a:spcBef>
                <a:spcPct val="0"/>
              </a:spcBef>
              <a:buFont typeface="Arial"/>
              <a:buChar char="•"/>
            </a:pPr>
            <a:r>
              <a:rPr lang="en-US" sz="2499">
                <a:solidFill>
                  <a:srgbClr val="000000"/>
                </a:solidFill>
                <a:latin typeface="Muli"/>
              </a:rPr>
              <a:t>Cung cấp cho khách hàng và đối tác các sản phẩm, dịch vụ Viễn thông - CNTT - Truyền thông và Dịch vụ số chất lượng, đột phá, sáng tạo.</a:t>
            </a:r>
          </a:p>
          <a:p>
            <a:pPr marL="539749" lvl="1" indent="-269875">
              <a:lnSpc>
                <a:spcPts val="3499"/>
              </a:lnSpc>
              <a:spcBef>
                <a:spcPct val="0"/>
              </a:spcBef>
              <a:buFont typeface="Arial"/>
              <a:buChar char="•"/>
            </a:pPr>
            <a:r>
              <a:rPr lang="en-US" sz="2499">
                <a:solidFill>
                  <a:srgbClr val="000000"/>
                </a:solidFill>
                <a:latin typeface="Muli"/>
              </a:rPr>
              <a:t>Trở thành trung tâm số (Digital Hub) của khu vực châu Á.</a:t>
            </a:r>
          </a:p>
          <a:p>
            <a:pPr marL="539749" lvl="1" indent="-269875">
              <a:lnSpc>
                <a:spcPts val="3499"/>
              </a:lnSpc>
              <a:spcBef>
                <a:spcPct val="0"/>
              </a:spcBef>
              <a:buFont typeface="Arial"/>
              <a:buChar char="•"/>
            </a:pPr>
            <a:r>
              <a:rPr lang="en-US" sz="2499">
                <a:solidFill>
                  <a:srgbClr val="000000"/>
                </a:solidFill>
                <a:latin typeface="Muli"/>
              </a:rPr>
              <a:t>Tôn vinh và đánh giá giá trị đích thực của người lao động.</a:t>
            </a:r>
          </a:p>
          <a:p>
            <a:pPr marL="539749" lvl="1" indent="-269875">
              <a:lnSpc>
                <a:spcPts val="3499"/>
              </a:lnSpc>
              <a:spcBef>
                <a:spcPct val="0"/>
              </a:spcBef>
              <a:buFont typeface="Arial"/>
              <a:buChar char="•"/>
            </a:pPr>
            <a:r>
              <a:rPr lang="en-US" sz="2499">
                <a:solidFill>
                  <a:srgbClr val="000000"/>
                </a:solidFill>
                <a:latin typeface="Muli"/>
              </a:rPr>
              <a:t>Tiên phong trong các hoạt động về cộng đồng.</a:t>
            </a:r>
          </a:p>
          <a:p>
            <a:pPr>
              <a:lnSpc>
                <a:spcPts val="3499"/>
              </a:lnSpc>
              <a:spcBef>
                <a:spcPct val="0"/>
              </a:spcBef>
            </a:pPr>
            <a:endParaRPr lang="en-US" sz="2499">
              <a:solidFill>
                <a:srgbClr val="000000"/>
              </a:solidFill>
              <a:latin typeface="Muli"/>
            </a:endParaRPr>
          </a:p>
        </p:txBody>
      </p:sp>
      <p:sp>
        <p:nvSpPr>
          <p:cNvPr id="5" name="TextBox 5"/>
          <p:cNvSpPr txBox="1"/>
          <p:nvPr/>
        </p:nvSpPr>
        <p:spPr>
          <a:xfrm>
            <a:off x="12146156" y="461962"/>
            <a:ext cx="4280738" cy="726095"/>
          </a:xfrm>
          <a:prstGeom prst="rect">
            <a:avLst/>
          </a:prstGeom>
        </p:spPr>
        <p:txBody>
          <a:bodyPr lIns="0" tIns="0" rIns="0" bIns="0" rtlCol="0" anchor="t">
            <a:spAutoFit/>
          </a:bodyPr>
          <a:lstStyle/>
          <a:p>
            <a:pPr marL="0" lvl="0" indent="0" algn="l">
              <a:lnSpc>
                <a:spcPts val="5475"/>
              </a:lnSpc>
              <a:spcBef>
                <a:spcPct val="0"/>
              </a:spcBef>
            </a:pPr>
            <a:r>
              <a:rPr lang="en-US" sz="5265" b="1" u="none" strike="noStrike" dirty="0" err="1">
                <a:solidFill>
                  <a:srgbClr val="123D76"/>
                </a:solidFill>
                <a:latin typeface="Times New Roman" panose="02020603050405020304" pitchFamily="18" charset="0"/>
                <a:cs typeface="Times New Roman" panose="02020603050405020304" pitchFamily="18" charset="0"/>
              </a:rPr>
              <a:t>Giá</a:t>
            </a:r>
            <a:r>
              <a:rPr lang="en-US" sz="5265" b="1" u="none" strike="noStrike" dirty="0">
                <a:solidFill>
                  <a:srgbClr val="123D76"/>
                </a:solidFill>
                <a:latin typeface="Times New Roman" panose="02020603050405020304" pitchFamily="18" charset="0"/>
                <a:cs typeface="Times New Roman" panose="02020603050405020304" pitchFamily="18" charset="0"/>
              </a:rPr>
              <a:t> </a:t>
            </a:r>
            <a:r>
              <a:rPr lang="en-US" sz="5265" b="1" u="none" strike="noStrike" dirty="0" err="1">
                <a:solidFill>
                  <a:srgbClr val="123D76"/>
                </a:solidFill>
                <a:latin typeface="Times New Roman" panose="02020603050405020304" pitchFamily="18" charset="0"/>
                <a:cs typeface="Times New Roman" panose="02020603050405020304" pitchFamily="18" charset="0"/>
              </a:rPr>
              <a:t>trị</a:t>
            </a:r>
            <a:r>
              <a:rPr lang="en-US" sz="5265" b="1" u="none" strike="noStrike" dirty="0">
                <a:solidFill>
                  <a:srgbClr val="123D76"/>
                </a:solidFill>
                <a:latin typeface="Times New Roman" panose="02020603050405020304" pitchFamily="18" charset="0"/>
                <a:cs typeface="Times New Roman" panose="02020603050405020304" pitchFamily="18" charset="0"/>
              </a:rPr>
              <a:t> </a:t>
            </a:r>
            <a:r>
              <a:rPr lang="en-US" sz="5265" b="1" u="none" strike="noStrike" dirty="0" err="1">
                <a:solidFill>
                  <a:srgbClr val="123D76"/>
                </a:solidFill>
                <a:latin typeface="Times New Roman" panose="02020603050405020304" pitchFamily="18" charset="0"/>
                <a:cs typeface="Times New Roman" panose="02020603050405020304" pitchFamily="18" charset="0"/>
              </a:rPr>
              <a:t>cốt</a:t>
            </a:r>
            <a:r>
              <a:rPr lang="en-US" sz="5265" b="1" u="none" strike="noStrike" dirty="0">
                <a:solidFill>
                  <a:srgbClr val="123D76"/>
                </a:solidFill>
                <a:latin typeface="Times New Roman" panose="02020603050405020304" pitchFamily="18" charset="0"/>
                <a:cs typeface="Times New Roman" panose="02020603050405020304" pitchFamily="18" charset="0"/>
              </a:rPr>
              <a:t> </a:t>
            </a:r>
            <a:r>
              <a:rPr lang="en-US" sz="5265" b="1" u="none" strike="noStrike" dirty="0" err="1">
                <a:solidFill>
                  <a:srgbClr val="123D76"/>
                </a:solidFill>
                <a:latin typeface="Times New Roman" panose="02020603050405020304" pitchFamily="18" charset="0"/>
                <a:cs typeface="Times New Roman" panose="02020603050405020304" pitchFamily="18" charset="0"/>
              </a:rPr>
              <a:t>lõi</a:t>
            </a:r>
            <a:endParaRPr lang="en-US" sz="5265" b="1" u="none" strike="noStrike" dirty="0">
              <a:solidFill>
                <a:srgbClr val="123D76"/>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12146156" y="1374413"/>
            <a:ext cx="4178498" cy="2165350"/>
          </a:xfrm>
          <a:prstGeom prst="rect">
            <a:avLst/>
          </a:prstGeom>
        </p:spPr>
        <p:txBody>
          <a:bodyPr lIns="0" tIns="0" rIns="0" bIns="0" rtlCol="0" anchor="t">
            <a:spAutoFit/>
          </a:bodyPr>
          <a:lstStyle/>
          <a:p>
            <a:pPr marL="539749" lvl="1" indent="-269875">
              <a:lnSpc>
                <a:spcPts val="3499"/>
              </a:lnSpc>
              <a:spcBef>
                <a:spcPct val="0"/>
              </a:spcBef>
              <a:buFont typeface="Arial"/>
              <a:buChar char="•"/>
            </a:pPr>
            <a:r>
              <a:rPr lang="en-US" sz="2499" dirty="0">
                <a:solidFill>
                  <a:srgbClr val="000000"/>
                </a:solidFill>
                <a:latin typeface="Muli"/>
              </a:rPr>
              <a:t>Con </a:t>
            </a:r>
            <a:r>
              <a:rPr lang="en-US" sz="2499" dirty="0" err="1">
                <a:solidFill>
                  <a:srgbClr val="000000"/>
                </a:solidFill>
                <a:latin typeface="Muli"/>
              </a:rPr>
              <a:t>người</a:t>
            </a:r>
            <a:r>
              <a:rPr lang="en-US" sz="2499" dirty="0">
                <a:solidFill>
                  <a:srgbClr val="000000"/>
                </a:solidFill>
                <a:latin typeface="Muli"/>
              </a:rPr>
              <a:t> </a:t>
            </a:r>
            <a:r>
              <a:rPr lang="en-US" sz="2499" dirty="0" err="1">
                <a:solidFill>
                  <a:srgbClr val="000000"/>
                </a:solidFill>
                <a:latin typeface="Muli"/>
              </a:rPr>
              <a:t>là</a:t>
            </a:r>
            <a:r>
              <a:rPr lang="en-US" sz="2499" dirty="0">
                <a:solidFill>
                  <a:srgbClr val="000000"/>
                </a:solidFill>
                <a:latin typeface="Muli"/>
              </a:rPr>
              <a:t> </a:t>
            </a:r>
            <a:r>
              <a:rPr lang="en-US" sz="2499" dirty="0" err="1">
                <a:solidFill>
                  <a:srgbClr val="000000"/>
                </a:solidFill>
                <a:latin typeface="Muli"/>
              </a:rPr>
              <a:t>chìa</a:t>
            </a:r>
            <a:r>
              <a:rPr lang="en-US" sz="2499" dirty="0">
                <a:solidFill>
                  <a:srgbClr val="000000"/>
                </a:solidFill>
                <a:latin typeface="Muli"/>
              </a:rPr>
              <a:t> </a:t>
            </a:r>
            <a:r>
              <a:rPr lang="en-US" sz="2499" dirty="0" err="1">
                <a:solidFill>
                  <a:srgbClr val="000000"/>
                </a:solidFill>
                <a:latin typeface="Muli"/>
              </a:rPr>
              <a:t>khóa</a:t>
            </a:r>
            <a:endParaRPr lang="en-US" sz="2499" dirty="0">
              <a:solidFill>
                <a:srgbClr val="000000"/>
              </a:solidFill>
              <a:latin typeface="Muli"/>
            </a:endParaRPr>
          </a:p>
          <a:p>
            <a:pPr marL="539749" lvl="1" indent="-269875">
              <a:lnSpc>
                <a:spcPts val="3499"/>
              </a:lnSpc>
              <a:spcBef>
                <a:spcPct val="0"/>
              </a:spcBef>
              <a:buFont typeface="Arial"/>
              <a:buChar char="•"/>
            </a:pPr>
            <a:r>
              <a:rPr lang="en-US" sz="2499" dirty="0" err="1">
                <a:solidFill>
                  <a:srgbClr val="000000"/>
                </a:solidFill>
                <a:latin typeface="Muli"/>
              </a:rPr>
              <a:t>Khách</a:t>
            </a:r>
            <a:r>
              <a:rPr lang="en-US" sz="2499" dirty="0">
                <a:solidFill>
                  <a:srgbClr val="000000"/>
                </a:solidFill>
                <a:latin typeface="Muli"/>
              </a:rPr>
              <a:t> </a:t>
            </a:r>
            <a:r>
              <a:rPr lang="en-US" sz="2499" dirty="0" err="1">
                <a:solidFill>
                  <a:srgbClr val="000000"/>
                </a:solidFill>
                <a:latin typeface="Muli"/>
              </a:rPr>
              <a:t>hàng</a:t>
            </a:r>
            <a:r>
              <a:rPr lang="en-US" sz="2499" dirty="0">
                <a:solidFill>
                  <a:srgbClr val="000000"/>
                </a:solidFill>
                <a:latin typeface="Muli"/>
              </a:rPr>
              <a:t> </a:t>
            </a:r>
            <a:r>
              <a:rPr lang="en-US" sz="2499" dirty="0" err="1">
                <a:solidFill>
                  <a:srgbClr val="000000"/>
                </a:solidFill>
                <a:latin typeface="Muli"/>
              </a:rPr>
              <a:t>là</a:t>
            </a:r>
            <a:r>
              <a:rPr lang="en-US" sz="2499" dirty="0">
                <a:solidFill>
                  <a:srgbClr val="000000"/>
                </a:solidFill>
                <a:latin typeface="Muli"/>
              </a:rPr>
              <a:t> </a:t>
            </a:r>
            <a:r>
              <a:rPr lang="en-US" sz="2499" dirty="0" err="1">
                <a:solidFill>
                  <a:srgbClr val="000000"/>
                </a:solidFill>
                <a:latin typeface="Muli"/>
              </a:rPr>
              <a:t>trung</a:t>
            </a:r>
            <a:r>
              <a:rPr lang="en-US" sz="2499" dirty="0">
                <a:solidFill>
                  <a:srgbClr val="000000"/>
                </a:solidFill>
                <a:latin typeface="Muli"/>
              </a:rPr>
              <a:t> </a:t>
            </a:r>
            <a:r>
              <a:rPr lang="en-US" sz="2499" dirty="0" err="1">
                <a:solidFill>
                  <a:srgbClr val="000000"/>
                </a:solidFill>
                <a:latin typeface="Muli"/>
              </a:rPr>
              <a:t>tâm</a:t>
            </a:r>
            <a:endParaRPr lang="en-US" sz="2499" dirty="0">
              <a:solidFill>
                <a:srgbClr val="000000"/>
              </a:solidFill>
              <a:latin typeface="Muli"/>
            </a:endParaRPr>
          </a:p>
          <a:p>
            <a:pPr marL="539749" lvl="1" indent="-269875">
              <a:lnSpc>
                <a:spcPts val="3499"/>
              </a:lnSpc>
              <a:spcBef>
                <a:spcPct val="0"/>
              </a:spcBef>
              <a:buFont typeface="Arial"/>
              <a:buChar char="•"/>
            </a:pPr>
            <a:r>
              <a:rPr lang="en-US" sz="2499" dirty="0" err="1">
                <a:solidFill>
                  <a:srgbClr val="000000"/>
                </a:solidFill>
                <a:latin typeface="Muli"/>
              </a:rPr>
              <a:t>Sáng</a:t>
            </a:r>
            <a:r>
              <a:rPr lang="en-US" sz="2499" dirty="0">
                <a:solidFill>
                  <a:srgbClr val="000000"/>
                </a:solidFill>
                <a:latin typeface="Muli"/>
              </a:rPr>
              <a:t> </a:t>
            </a:r>
            <a:r>
              <a:rPr lang="en-US" sz="2499" dirty="0" err="1">
                <a:solidFill>
                  <a:srgbClr val="000000"/>
                </a:solidFill>
                <a:latin typeface="Muli"/>
              </a:rPr>
              <a:t>tạo</a:t>
            </a:r>
            <a:r>
              <a:rPr lang="en-US" sz="2499" dirty="0">
                <a:solidFill>
                  <a:srgbClr val="000000"/>
                </a:solidFill>
                <a:latin typeface="Muli"/>
              </a:rPr>
              <a:t> </a:t>
            </a:r>
            <a:r>
              <a:rPr lang="en-US" sz="2499" dirty="0" err="1">
                <a:solidFill>
                  <a:srgbClr val="000000"/>
                </a:solidFill>
                <a:latin typeface="Muli"/>
              </a:rPr>
              <a:t>không</a:t>
            </a:r>
            <a:r>
              <a:rPr lang="en-US" sz="2499" dirty="0">
                <a:solidFill>
                  <a:srgbClr val="000000"/>
                </a:solidFill>
                <a:latin typeface="Muli"/>
              </a:rPr>
              <a:t> </a:t>
            </a:r>
            <a:r>
              <a:rPr lang="en-US" sz="2499" dirty="0" err="1">
                <a:solidFill>
                  <a:srgbClr val="000000"/>
                </a:solidFill>
                <a:latin typeface="Muli"/>
              </a:rPr>
              <a:t>ngừng</a:t>
            </a:r>
            <a:endParaRPr lang="en-US" sz="2499" dirty="0">
              <a:solidFill>
                <a:srgbClr val="000000"/>
              </a:solidFill>
              <a:latin typeface="Muli"/>
            </a:endParaRPr>
          </a:p>
          <a:p>
            <a:pPr marL="539749" lvl="1" indent="-269875">
              <a:lnSpc>
                <a:spcPts val="3499"/>
              </a:lnSpc>
              <a:spcBef>
                <a:spcPct val="0"/>
              </a:spcBef>
              <a:buFont typeface="Arial"/>
              <a:buChar char="•"/>
            </a:pPr>
            <a:r>
              <a:rPr lang="en-US" sz="2499" dirty="0" err="1">
                <a:solidFill>
                  <a:srgbClr val="000000"/>
                </a:solidFill>
                <a:latin typeface="Muli"/>
              </a:rPr>
              <a:t>Đối</a:t>
            </a:r>
            <a:r>
              <a:rPr lang="en-US" sz="2499" dirty="0">
                <a:solidFill>
                  <a:srgbClr val="000000"/>
                </a:solidFill>
                <a:latin typeface="Muli"/>
              </a:rPr>
              <a:t> </a:t>
            </a:r>
            <a:r>
              <a:rPr lang="en-US" sz="2499" dirty="0" err="1">
                <a:solidFill>
                  <a:srgbClr val="000000"/>
                </a:solidFill>
                <a:latin typeface="Muli"/>
              </a:rPr>
              <a:t>tác</a:t>
            </a:r>
            <a:r>
              <a:rPr lang="en-US" sz="2499" dirty="0">
                <a:solidFill>
                  <a:srgbClr val="000000"/>
                </a:solidFill>
                <a:latin typeface="Muli"/>
              </a:rPr>
              <a:t> </a:t>
            </a:r>
            <a:r>
              <a:rPr lang="en-US" sz="2499" dirty="0" err="1">
                <a:solidFill>
                  <a:srgbClr val="000000"/>
                </a:solidFill>
                <a:latin typeface="Muli"/>
              </a:rPr>
              <a:t>đáng</a:t>
            </a:r>
            <a:r>
              <a:rPr lang="en-US" sz="2499" dirty="0">
                <a:solidFill>
                  <a:srgbClr val="000000"/>
                </a:solidFill>
                <a:latin typeface="Muli"/>
              </a:rPr>
              <a:t> tin </a:t>
            </a:r>
            <a:r>
              <a:rPr lang="en-US" sz="2499" dirty="0" err="1">
                <a:solidFill>
                  <a:srgbClr val="000000"/>
                </a:solidFill>
                <a:latin typeface="Muli"/>
              </a:rPr>
              <a:t>cậy</a:t>
            </a:r>
            <a:endParaRPr lang="en-US" sz="2499" dirty="0">
              <a:solidFill>
                <a:srgbClr val="000000"/>
              </a:solidFill>
              <a:latin typeface="Muli"/>
            </a:endParaRPr>
          </a:p>
          <a:p>
            <a:pPr>
              <a:lnSpc>
                <a:spcPts val="3499"/>
              </a:lnSpc>
              <a:spcBef>
                <a:spcPct val="0"/>
              </a:spcBef>
            </a:pPr>
            <a:endParaRPr lang="en-US" sz="2499" dirty="0">
              <a:solidFill>
                <a:srgbClr val="000000"/>
              </a:solidFill>
              <a:latin typeface="Muli"/>
            </a:endParaRPr>
          </a:p>
        </p:txBody>
      </p:sp>
      <p:sp>
        <p:nvSpPr>
          <p:cNvPr id="7" name="TextBox 7"/>
          <p:cNvSpPr txBox="1"/>
          <p:nvPr/>
        </p:nvSpPr>
        <p:spPr>
          <a:xfrm>
            <a:off x="6541445" y="5078555"/>
            <a:ext cx="3222294" cy="726095"/>
          </a:xfrm>
          <a:prstGeom prst="rect">
            <a:avLst/>
          </a:prstGeom>
        </p:spPr>
        <p:txBody>
          <a:bodyPr lIns="0" tIns="0" rIns="0" bIns="0" rtlCol="0" anchor="t">
            <a:spAutoFit/>
          </a:bodyPr>
          <a:lstStyle/>
          <a:p>
            <a:pPr marL="0" lvl="0" indent="0" algn="l">
              <a:lnSpc>
                <a:spcPts val="5475"/>
              </a:lnSpc>
              <a:spcBef>
                <a:spcPct val="0"/>
              </a:spcBef>
            </a:pPr>
            <a:r>
              <a:rPr lang="en-US" sz="5265" b="1" u="none" strike="noStrike" dirty="0" err="1">
                <a:solidFill>
                  <a:srgbClr val="123D76"/>
                </a:solidFill>
                <a:latin typeface="Times New Roman" panose="02020603050405020304" pitchFamily="18" charset="0"/>
                <a:cs typeface="Times New Roman" panose="02020603050405020304" pitchFamily="18" charset="0"/>
              </a:rPr>
              <a:t>Tầm</a:t>
            </a:r>
            <a:r>
              <a:rPr lang="en-US" sz="5265" b="1" u="none" strike="noStrike" dirty="0">
                <a:solidFill>
                  <a:srgbClr val="123D76"/>
                </a:solidFill>
                <a:latin typeface="Times New Roman" panose="02020603050405020304" pitchFamily="18" charset="0"/>
                <a:cs typeface="Times New Roman" panose="02020603050405020304" pitchFamily="18" charset="0"/>
              </a:rPr>
              <a:t> </a:t>
            </a:r>
            <a:r>
              <a:rPr lang="en-US" sz="5265" b="1" u="none" strike="noStrike" dirty="0" err="1">
                <a:solidFill>
                  <a:srgbClr val="123D76"/>
                </a:solidFill>
                <a:latin typeface="Times New Roman" panose="02020603050405020304" pitchFamily="18" charset="0"/>
                <a:cs typeface="Times New Roman" panose="02020603050405020304" pitchFamily="18" charset="0"/>
              </a:rPr>
              <a:t>nhìn</a:t>
            </a:r>
            <a:endParaRPr lang="en-US" sz="5265" b="1" u="none" strike="noStrike" dirty="0">
              <a:solidFill>
                <a:srgbClr val="123D76"/>
              </a:solidFill>
              <a:latin typeface="Times New Roman" panose="02020603050405020304" pitchFamily="18" charset="0"/>
              <a:cs typeface="Times New Roman" panose="02020603050405020304" pitchFamily="18" charset="0"/>
            </a:endParaRPr>
          </a:p>
        </p:txBody>
      </p:sp>
      <p:grpSp>
        <p:nvGrpSpPr>
          <p:cNvPr id="8" name="Group 8"/>
          <p:cNvGrpSpPr>
            <a:grpSpLocks noChangeAspect="1"/>
          </p:cNvGrpSpPr>
          <p:nvPr/>
        </p:nvGrpSpPr>
        <p:grpSpPr>
          <a:xfrm>
            <a:off x="-2623185" y="7663815"/>
            <a:ext cx="5246370" cy="5246370"/>
            <a:chOff x="0" y="0"/>
            <a:chExt cx="1708150" cy="1708150"/>
          </a:xfrm>
        </p:grpSpPr>
        <p:sp>
          <p:nvSpPr>
            <p:cNvPr id="9" name="Freeform 9"/>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25BAC"/>
            </a:solidFill>
          </p:spPr>
        </p:sp>
      </p:grpSp>
      <p:grpSp>
        <p:nvGrpSpPr>
          <p:cNvPr id="10" name="Group 10"/>
          <p:cNvGrpSpPr>
            <a:grpSpLocks noChangeAspect="1"/>
          </p:cNvGrpSpPr>
          <p:nvPr/>
        </p:nvGrpSpPr>
        <p:grpSpPr>
          <a:xfrm>
            <a:off x="3131788" y="8513834"/>
            <a:ext cx="744466" cy="744466"/>
            <a:chOff x="0" y="0"/>
            <a:chExt cx="1708150" cy="1708150"/>
          </a:xfrm>
        </p:grpSpPr>
        <p:sp>
          <p:nvSpPr>
            <p:cNvPr id="11" name="Freeform 11"/>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25BAC"/>
            </a:solidFill>
          </p:spPr>
        </p:sp>
      </p:grpSp>
      <p:grpSp>
        <p:nvGrpSpPr>
          <p:cNvPr id="12" name="Group 12"/>
          <p:cNvGrpSpPr/>
          <p:nvPr/>
        </p:nvGrpSpPr>
        <p:grpSpPr>
          <a:xfrm>
            <a:off x="1028700" y="6302399"/>
            <a:ext cx="908326" cy="90832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5BAC"/>
            </a:solidFill>
          </p:spPr>
        </p:sp>
        <p:sp>
          <p:nvSpPr>
            <p:cNvPr id="14" name="TextBox 14"/>
            <p:cNvSpPr txBox="1"/>
            <p:nvPr/>
          </p:nvSpPr>
          <p:spPr>
            <a:xfrm>
              <a:off x="76200" y="9525"/>
              <a:ext cx="660400" cy="727075"/>
            </a:xfrm>
            <a:prstGeom prst="rect">
              <a:avLst/>
            </a:prstGeom>
          </p:spPr>
          <p:txBody>
            <a:bodyPr lIns="50800" tIns="50800" rIns="50800" bIns="50800" rtlCol="0" anchor="ctr"/>
            <a:lstStyle/>
            <a:p>
              <a:pPr algn="ctr">
                <a:lnSpc>
                  <a:spcPts val="3737"/>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677279" y="2240966"/>
            <a:ext cx="17261899" cy="7439034"/>
          </a:xfrm>
          <a:custGeom>
            <a:avLst/>
            <a:gdLst/>
            <a:ahLst/>
            <a:cxnLst/>
            <a:rect l="l" t="t" r="r" b="b"/>
            <a:pathLst>
              <a:path w="17261899" h="7439034">
                <a:moveTo>
                  <a:pt x="0" y="0"/>
                </a:moveTo>
                <a:lnTo>
                  <a:pt x="17261899" y="0"/>
                </a:lnTo>
                <a:lnTo>
                  <a:pt x="17261899" y="7439035"/>
                </a:lnTo>
                <a:lnTo>
                  <a:pt x="0" y="7439035"/>
                </a:lnTo>
                <a:lnTo>
                  <a:pt x="0" y="0"/>
                </a:lnTo>
                <a:close/>
              </a:path>
            </a:pathLst>
          </a:custGeom>
          <a:blipFill>
            <a:blip r:embed="rId2"/>
            <a:stretch>
              <a:fillRect/>
            </a:stretch>
          </a:blipFill>
        </p:spPr>
      </p:sp>
      <p:sp>
        <p:nvSpPr>
          <p:cNvPr id="3" name="TextBox 3"/>
          <p:cNvSpPr txBox="1"/>
          <p:nvPr/>
        </p:nvSpPr>
        <p:spPr>
          <a:xfrm>
            <a:off x="6858000" y="714318"/>
            <a:ext cx="6744730" cy="939493"/>
          </a:xfrm>
          <a:prstGeom prst="rect">
            <a:avLst/>
          </a:prstGeom>
        </p:spPr>
        <p:txBody>
          <a:bodyPr lIns="0" tIns="0" rIns="0" bIns="0" rtlCol="0" anchor="t">
            <a:spAutoFit/>
          </a:bodyPr>
          <a:lstStyle/>
          <a:p>
            <a:pPr marL="0" lvl="0" indent="0" algn="l">
              <a:lnSpc>
                <a:spcPts val="7139"/>
              </a:lnSpc>
              <a:spcBef>
                <a:spcPct val="0"/>
              </a:spcBef>
            </a:pPr>
            <a:r>
              <a:rPr lang="en-US" sz="6865" b="1" u="none" strike="noStrike" dirty="0" err="1">
                <a:solidFill>
                  <a:srgbClr val="123D76"/>
                </a:solidFill>
                <a:latin typeface="Times New Roman" panose="02020603050405020304" pitchFamily="18" charset="0"/>
                <a:cs typeface="Times New Roman" panose="02020603050405020304" pitchFamily="18" charset="0"/>
              </a:rPr>
              <a:t>Cơ</a:t>
            </a:r>
            <a:r>
              <a:rPr lang="en-US" sz="6865" b="1" u="none" strike="noStrike" dirty="0">
                <a:solidFill>
                  <a:srgbClr val="123D76"/>
                </a:solidFill>
                <a:latin typeface="Times New Roman" panose="02020603050405020304" pitchFamily="18" charset="0"/>
                <a:cs typeface="Times New Roman" panose="02020603050405020304" pitchFamily="18" charset="0"/>
              </a:rPr>
              <a:t> </a:t>
            </a:r>
            <a:r>
              <a:rPr lang="en-US" sz="6865" b="1" u="none" strike="noStrike" dirty="0" err="1">
                <a:solidFill>
                  <a:srgbClr val="123D76"/>
                </a:solidFill>
                <a:latin typeface="Times New Roman" panose="02020603050405020304" pitchFamily="18" charset="0"/>
                <a:cs typeface="Times New Roman" panose="02020603050405020304" pitchFamily="18" charset="0"/>
              </a:rPr>
              <a:t>cấu</a:t>
            </a:r>
            <a:r>
              <a:rPr lang="en-US" sz="6865" b="1" u="none" strike="noStrike" dirty="0">
                <a:solidFill>
                  <a:srgbClr val="123D76"/>
                </a:solidFill>
                <a:latin typeface="Times New Roman" panose="02020603050405020304" pitchFamily="18" charset="0"/>
                <a:cs typeface="Times New Roman" panose="02020603050405020304" pitchFamily="18" charset="0"/>
              </a:rPr>
              <a:t> </a:t>
            </a:r>
            <a:r>
              <a:rPr lang="en-US" sz="6865" b="1" u="none" strike="noStrike" dirty="0" err="1">
                <a:solidFill>
                  <a:srgbClr val="123D76"/>
                </a:solidFill>
                <a:latin typeface="Times New Roman" panose="02020603050405020304" pitchFamily="18" charset="0"/>
                <a:cs typeface="Times New Roman" panose="02020603050405020304" pitchFamily="18" charset="0"/>
              </a:rPr>
              <a:t>tổ</a:t>
            </a:r>
            <a:r>
              <a:rPr lang="en-US" sz="6865" b="1" u="none" strike="noStrike" dirty="0">
                <a:solidFill>
                  <a:srgbClr val="123D76"/>
                </a:solidFill>
                <a:latin typeface="Times New Roman" panose="02020603050405020304" pitchFamily="18" charset="0"/>
                <a:cs typeface="Times New Roman" panose="02020603050405020304" pitchFamily="18" charset="0"/>
              </a:rPr>
              <a:t> </a:t>
            </a:r>
            <a:r>
              <a:rPr lang="en-US" sz="6865" b="1" u="none" strike="noStrike" dirty="0" err="1">
                <a:solidFill>
                  <a:srgbClr val="123D76"/>
                </a:solidFill>
                <a:latin typeface="Times New Roman" panose="02020603050405020304" pitchFamily="18" charset="0"/>
                <a:cs typeface="Times New Roman" panose="02020603050405020304" pitchFamily="18" charset="0"/>
              </a:rPr>
              <a:t>chức</a:t>
            </a:r>
            <a:endParaRPr lang="en-US" sz="6865" b="1" u="none" strike="noStrike" dirty="0">
              <a:solidFill>
                <a:srgbClr val="123D76"/>
              </a:solidFill>
              <a:latin typeface="Times New Roman" panose="02020603050405020304" pitchFamily="18" charset="0"/>
              <a:cs typeface="Times New Roman" panose="02020603050405020304" pitchFamily="18" charset="0"/>
            </a:endParaRPr>
          </a:p>
        </p:txBody>
      </p:sp>
      <p:sp>
        <p:nvSpPr>
          <p:cNvPr id="4" name="Freeform 4"/>
          <p:cNvSpPr/>
          <p:nvPr/>
        </p:nvSpPr>
        <p:spPr>
          <a:xfrm>
            <a:off x="-176432" y="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91334" y="2722599"/>
            <a:ext cx="5120578" cy="6398268"/>
          </a:xfrm>
          <a:prstGeom prst="rect">
            <a:avLst/>
          </a:prstGeom>
          <a:solidFill>
            <a:srgbClr val="598BCD"/>
          </a:solidFill>
        </p:spPr>
      </p:sp>
      <p:sp>
        <p:nvSpPr>
          <p:cNvPr id="3" name="AutoShape 3"/>
          <p:cNvSpPr/>
          <p:nvPr/>
        </p:nvSpPr>
        <p:spPr>
          <a:xfrm>
            <a:off x="6583711" y="2722599"/>
            <a:ext cx="5120578" cy="6398268"/>
          </a:xfrm>
          <a:prstGeom prst="rect">
            <a:avLst/>
          </a:prstGeom>
          <a:solidFill>
            <a:srgbClr val="598BCD"/>
          </a:solidFill>
        </p:spPr>
      </p:sp>
      <p:sp>
        <p:nvSpPr>
          <p:cNvPr id="4" name="AutoShape 4"/>
          <p:cNvSpPr/>
          <p:nvPr/>
        </p:nvSpPr>
        <p:spPr>
          <a:xfrm>
            <a:off x="12151964" y="2722599"/>
            <a:ext cx="5723144" cy="6550971"/>
          </a:xfrm>
          <a:prstGeom prst="rect">
            <a:avLst/>
          </a:prstGeom>
          <a:solidFill>
            <a:srgbClr val="598BCD"/>
          </a:solidFill>
        </p:spPr>
      </p:sp>
      <p:sp>
        <p:nvSpPr>
          <p:cNvPr id="5" name="TextBox 5"/>
          <p:cNvSpPr txBox="1"/>
          <p:nvPr/>
        </p:nvSpPr>
        <p:spPr>
          <a:xfrm>
            <a:off x="5382042" y="1104900"/>
            <a:ext cx="7523916" cy="770225"/>
          </a:xfrm>
          <a:prstGeom prst="rect">
            <a:avLst/>
          </a:prstGeom>
        </p:spPr>
        <p:txBody>
          <a:bodyPr lIns="0" tIns="0" rIns="0" bIns="0" rtlCol="0" anchor="t">
            <a:spAutoFit/>
          </a:bodyPr>
          <a:lstStyle/>
          <a:p>
            <a:pPr algn="ctr">
              <a:lnSpc>
                <a:spcPts val="5787"/>
              </a:lnSpc>
            </a:pPr>
            <a:r>
              <a:rPr lang="en-US" sz="5565" b="1" dirty="0" err="1">
                <a:solidFill>
                  <a:srgbClr val="123D76"/>
                </a:solidFill>
                <a:latin typeface="Times New Roman" panose="02020603050405020304" pitchFamily="18" charset="0"/>
                <a:cs typeface="Times New Roman" panose="02020603050405020304" pitchFamily="18" charset="0"/>
              </a:rPr>
              <a:t>Về</a:t>
            </a:r>
            <a:r>
              <a:rPr lang="en-US" sz="5565" b="1" dirty="0">
                <a:solidFill>
                  <a:srgbClr val="123D76"/>
                </a:solidFill>
                <a:latin typeface="Times New Roman" panose="02020603050405020304" pitchFamily="18" charset="0"/>
                <a:cs typeface="Times New Roman" panose="02020603050405020304" pitchFamily="18" charset="0"/>
              </a:rPr>
              <a:t> </a:t>
            </a:r>
            <a:r>
              <a:rPr lang="en-US" sz="5565" b="1" dirty="0" err="1">
                <a:solidFill>
                  <a:srgbClr val="123D76"/>
                </a:solidFill>
                <a:latin typeface="Times New Roman" panose="02020603050405020304" pitchFamily="18" charset="0"/>
                <a:cs typeface="Times New Roman" panose="02020603050405020304" pitchFamily="18" charset="0"/>
              </a:rPr>
              <a:t>công</a:t>
            </a:r>
            <a:r>
              <a:rPr lang="en-US" sz="5565" b="1" dirty="0">
                <a:solidFill>
                  <a:srgbClr val="123D76"/>
                </a:solidFill>
                <a:latin typeface="Times New Roman" panose="02020603050405020304" pitchFamily="18" charset="0"/>
                <a:cs typeface="Times New Roman" panose="02020603050405020304" pitchFamily="18" charset="0"/>
              </a:rPr>
              <a:t> ty</a:t>
            </a:r>
          </a:p>
        </p:txBody>
      </p:sp>
      <p:sp>
        <p:nvSpPr>
          <p:cNvPr id="6" name="TextBox 6"/>
          <p:cNvSpPr txBox="1"/>
          <p:nvPr/>
        </p:nvSpPr>
        <p:spPr>
          <a:xfrm>
            <a:off x="1028700" y="3097014"/>
            <a:ext cx="4232721" cy="469049"/>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Sản phẩm</a:t>
            </a:r>
          </a:p>
        </p:txBody>
      </p:sp>
      <p:sp>
        <p:nvSpPr>
          <p:cNvPr id="7" name="TextBox 7"/>
          <p:cNvSpPr txBox="1"/>
          <p:nvPr/>
        </p:nvSpPr>
        <p:spPr>
          <a:xfrm>
            <a:off x="6848509" y="3097014"/>
            <a:ext cx="4232721" cy="469049"/>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Khách hàng</a:t>
            </a:r>
          </a:p>
        </p:txBody>
      </p:sp>
      <p:sp>
        <p:nvSpPr>
          <p:cNvPr id="8" name="TextBox 8"/>
          <p:cNvSpPr txBox="1"/>
          <p:nvPr/>
        </p:nvSpPr>
        <p:spPr>
          <a:xfrm>
            <a:off x="12847017" y="3097014"/>
            <a:ext cx="4232721" cy="469049"/>
          </a:xfrm>
          <a:prstGeom prst="rect">
            <a:avLst/>
          </a:prstGeom>
        </p:spPr>
        <p:txBody>
          <a:bodyPr lIns="0" tIns="0" rIns="0" bIns="0" rtlCol="0" anchor="t">
            <a:spAutoFit/>
          </a:bodyPr>
          <a:lstStyle/>
          <a:p>
            <a:pPr algn="ctr">
              <a:lnSpc>
                <a:spcPts val="3535"/>
              </a:lnSpc>
            </a:pPr>
            <a:r>
              <a:rPr lang="en-US" sz="3399">
                <a:solidFill>
                  <a:srgbClr val="FFFFFF"/>
                </a:solidFill>
                <a:latin typeface="Montserrat Bold"/>
              </a:rPr>
              <a:t>Đối tác</a:t>
            </a:r>
          </a:p>
        </p:txBody>
      </p:sp>
      <p:sp>
        <p:nvSpPr>
          <p:cNvPr id="9" name="TextBox 9"/>
          <p:cNvSpPr txBox="1"/>
          <p:nvPr/>
        </p:nvSpPr>
        <p:spPr>
          <a:xfrm>
            <a:off x="1028700" y="3973588"/>
            <a:ext cx="4178175" cy="2947199"/>
          </a:xfrm>
          <a:prstGeom prst="rect">
            <a:avLst/>
          </a:prstGeom>
        </p:spPr>
        <p:txBody>
          <a:bodyPr lIns="0" tIns="0" rIns="0" bIns="0" rtlCol="0" anchor="t">
            <a:spAutoFit/>
          </a:bodyPr>
          <a:lstStyle/>
          <a:p>
            <a:pPr marL="521027" lvl="1" indent="-260513">
              <a:lnSpc>
                <a:spcPts val="3378"/>
              </a:lnSpc>
              <a:buFont typeface="Arial"/>
              <a:buChar char="•"/>
            </a:pPr>
            <a:r>
              <a:rPr lang="en-US" sz="2413">
                <a:solidFill>
                  <a:srgbClr val="FFFFFF"/>
                </a:solidFill>
                <a:latin typeface="Montserrat"/>
              </a:rPr>
              <a:t>Dịch vụ internet và viễn thông</a:t>
            </a:r>
          </a:p>
          <a:p>
            <a:pPr marL="521027" lvl="1" indent="-260513">
              <a:lnSpc>
                <a:spcPts val="3378"/>
              </a:lnSpc>
              <a:buFont typeface="Arial"/>
              <a:buChar char="•"/>
            </a:pPr>
            <a:r>
              <a:rPr lang="en-US" sz="2413">
                <a:solidFill>
                  <a:srgbClr val="FFFFFF"/>
                </a:solidFill>
                <a:latin typeface="Montserrat"/>
              </a:rPr>
              <a:t>Giải pháp hạ tầng công nghệ thông tin</a:t>
            </a:r>
          </a:p>
          <a:p>
            <a:pPr marL="521027" lvl="1" indent="-260513">
              <a:lnSpc>
                <a:spcPts val="3378"/>
              </a:lnSpc>
              <a:buFont typeface="Arial"/>
              <a:buChar char="•"/>
            </a:pPr>
            <a:r>
              <a:rPr lang="en-US" sz="2413">
                <a:solidFill>
                  <a:srgbClr val="FFFFFF"/>
                </a:solidFill>
                <a:latin typeface="Montserrat"/>
              </a:rPr>
              <a:t>Dịch vụ an ninh mạng</a:t>
            </a:r>
          </a:p>
          <a:p>
            <a:pPr marL="521027" lvl="1" indent="-260513">
              <a:lnSpc>
                <a:spcPts val="3378"/>
              </a:lnSpc>
              <a:buFont typeface="Arial"/>
              <a:buChar char="•"/>
            </a:pPr>
            <a:r>
              <a:rPr lang="en-US" sz="2413">
                <a:solidFill>
                  <a:srgbClr val="FFFFFF"/>
                </a:solidFill>
                <a:latin typeface="Montserrat"/>
              </a:rPr>
              <a:t>Các dịch vụ chăm sóc khách hàng</a:t>
            </a:r>
          </a:p>
        </p:txBody>
      </p:sp>
      <p:sp>
        <p:nvSpPr>
          <p:cNvPr id="10" name="TextBox 10"/>
          <p:cNvSpPr txBox="1"/>
          <p:nvPr/>
        </p:nvSpPr>
        <p:spPr>
          <a:xfrm>
            <a:off x="6841888" y="3964063"/>
            <a:ext cx="4590983" cy="4384035"/>
          </a:xfrm>
          <a:prstGeom prst="rect">
            <a:avLst/>
          </a:prstGeom>
        </p:spPr>
        <p:txBody>
          <a:bodyPr lIns="0" tIns="0" rIns="0" bIns="0" rtlCol="0" anchor="t">
            <a:spAutoFit/>
          </a:bodyPr>
          <a:lstStyle/>
          <a:p>
            <a:pPr marL="496032" lvl="1" indent="-248016" algn="l">
              <a:lnSpc>
                <a:spcPts val="3216"/>
              </a:lnSpc>
              <a:spcBef>
                <a:spcPct val="0"/>
              </a:spcBef>
              <a:buFont typeface="Arial"/>
              <a:buChar char="•"/>
            </a:pPr>
            <a:r>
              <a:rPr lang="en-US" sz="2297" u="none" strike="noStrike">
                <a:solidFill>
                  <a:srgbClr val="FFFFFF"/>
                </a:solidFill>
                <a:latin typeface="Montserrat"/>
              </a:rPr>
              <a:t>Các tổ chức và doanh nghiệp trong ngành viễn thông, bưu chính và IT tại Việt Nam.</a:t>
            </a:r>
          </a:p>
          <a:p>
            <a:pPr marL="496032" lvl="1" indent="-248016" algn="l">
              <a:lnSpc>
                <a:spcPts val="3216"/>
              </a:lnSpc>
              <a:spcBef>
                <a:spcPct val="0"/>
              </a:spcBef>
              <a:buFont typeface="Arial"/>
              <a:buChar char="•"/>
            </a:pPr>
            <a:r>
              <a:rPr lang="en-US" sz="2297" u="none" strike="noStrike">
                <a:solidFill>
                  <a:srgbClr val="FFFFFF"/>
                </a:solidFill>
                <a:latin typeface="Montserrat"/>
              </a:rPr>
              <a:t>Các tổ chức chính phủ và đơn vị hành chính công.</a:t>
            </a:r>
          </a:p>
          <a:p>
            <a:pPr marL="496032" lvl="1" indent="-248016" algn="l">
              <a:lnSpc>
                <a:spcPts val="3216"/>
              </a:lnSpc>
              <a:spcBef>
                <a:spcPct val="0"/>
              </a:spcBef>
              <a:buFont typeface="Arial"/>
              <a:buChar char="•"/>
            </a:pPr>
            <a:r>
              <a:rPr lang="en-US" sz="2297" u="none" strike="noStrike">
                <a:solidFill>
                  <a:srgbClr val="FFFFFF"/>
                </a:solidFill>
                <a:latin typeface="Montserrat"/>
              </a:rPr>
              <a:t>Các doanh nghiệp và công ty tư nhân trong nhiều lĩnh vực khác nhau, như ngân hàng, bảo hiểm, y tế, giáo dục, v.v.</a:t>
            </a:r>
          </a:p>
        </p:txBody>
      </p:sp>
      <p:sp>
        <p:nvSpPr>
          <p:cNvPr id="11" name="TextBox 11"/>
          <p:cNvSpPr txBox="1"/>
          <p:nvPr/>
        </p:nvSpPr>
        <p:spPr>
          <a:xfrm>
            <a:off x="12151964" y="3973588"/>
            <a:ext cx="5622827" cy="4677442"/>
          </a:xfrm>
          <a:prstGeom prst="rect">
            <a:avLst/>
          </a:prstGeom>
        </p:spPr>
        <p:txBody>
          <a:bodyPr lIns="0" tIns="0" rIns="0" bIns="0" rtlCol="0" anchor="t">
            <a:spAutoFit/>
          </a:bodyPr>
          <a:lstStyle/>
          <a:p>
            <a:pPr marL="521035" lvl="1" indent="-260518">
              <a:lnSpc>
                <a:spcPts val="3378"/>
              </a:lnSpc>
              <a:buFont typeface="Arial"/>
              <a:buChar char="•"/>
            </a:pPr>
            <a:r>
              <a:rPr lang="en-US" sz="2413">
                <a:solidFill>
                  <a:srgbClr val="FFFFFF"/>
                </a:solidFill>
                <a:latin typeface="Montserrat"/>
              </a:rPr>
              <a:t>Các công ty công nghệ lớn trên thế giới, bao gồm Microsoft, IBM, Cisco, Oracle, Huawei, v.v. Đây là các đối tác cung cấp giải pháp công nghệ, phần mềm và thiết bị hỗ trợ cho VNPT-IT.</a:t>
            </a:r>
          </a:p>
          <a:p>
            <a:pPr marL="521035" lvl="1" indent="-260518">
              <a:lnSpc>
                <a:spcPts val="3378"/>
              </a:lnSpc>
              <a:buFont typeface="Arial"/>
              <a:buChar char="•"/>
            </a:pPr>
            <a:r>
              <a:rPr lang="en-US" sz="2413">
                <a:solidFill>
                  <a:srgbClr val="FFFFFF"/>
                </a:solidFill>
                <a:latin typeface="Montserrat"/>
              </a:rPr>
              <a:t>Các nhà cung cấp dịch vụ viễn thông và mạng lưới khác, bao gồm Viettel, FPT Telecom, Mobifone, v.v.</a:t>
            </a:r>
          </a:p>
          <a:p>
            <a:pPr>
              <a:lnSpc>
                <a:spcPts val="3378"/>
              </a:lnSpc>
            </a:pPr>
            <a:endParaRPr lang="en-US" sz="2413">
              <a:solidFill>
                <a:srgbClr val="FFFFFF"/>
              </a:solidFill>
              <a:latin typeface="Montserrat"/>
            </a:endParaRPr>
          </a:p>
        </p:txBody>
      </p:sp>
      <p:sp>
        <p:nvSpPr>
          <p:cNvPr id="12" name="Freeform 12"/>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172225" y="72817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98BCD"/>
        </a:solidFill>
        <a:effectLst/>
      </p:bgPr>
    </p:bg>
    <p:spTree>
      <p:nvGrpSpPr>
        <p:cNvPr id="1" name=""/>
        <p:cNvGrpSpPr/>
        <p:nvPr/>
      </p:nvGrpSpPr>
      <p:grpSpPr>
        <a:xfrm>
          <a:off x="0" y="0"/>
          <a:ext cx="0" cy="0"/>
          <a:chOff x="0" y="0"/>
          <a:chExt cx="0" cy="0"/>
        </a:xfrm>
      </p:grpSpPr>
      <p:grpSp>
        <p:nvGrpSpPr>
          <p:cNvPr id="2" name="Group 2"/>
          <p:cNvGrpSpPr/>
          <p:nvPr/>
        </p:nvGrpSpPr>
        <p:grpSpPr>
          <a:xfrm>
            <a:off x="493068" y="384178"/>
            <a:ext cx="17507871" cy="9514658"/>
            <a:chOff x="0" y="0"/>
            <a:chExt cx="4611127" cy="2505918"/>
          </a:xfrm>
        </p:grpSpPr>
        <p:sp>
          <p:nvSpPr>
            <p:cNvPr id="3" name="Freeform 3"/>
            <p:cNvSpPr/>
            <p:nvPr/>
          </p:nvSpPr>
          <p:spPr>
            <a:xfrm>
              <a:off x="0" y="0"/>
              <a:ext cx="4611127" cy="2505918"/>
            </a:xfrm>
            <a:custGeom>
              <a:avLst/>
              <a:gdLst/>
              <a:ahLst/>
              <a:cxnLst/>
              <a:rect l="l" t="t" r="r" b="b"/>
              <a:pathLst>
                <a:path w="4611127" h="2505918">
                  <a:moveTo>
                    <a:pt x="15035" y="0"/>
                  </a:moveTo>
                  <a:lnTo>
                    <a:pt x="4596092" y="0"/>
                  </a:lnTo>
                  <a:cubicBezTo>
                    <a:pt x="4604395" y="0"/>
                    <a:pt x="4611127" y="6731"/>
                    <a:pt x="4611127" y="15035"/>
                  </a:cubicBezTo>
                  <a:lnTo>
                    <a:pt x="4611127" y="2490883"/>
                  </a:lnTo>
                  <a:cubicBezTo>
                    <a:pt x="4611127" y="2499187"/>
                    <a:pt x="4604395" y="2505918"/>
                    <a:pt x="4596092" y="2505918"/>
                  </a:cubicBezTo>
                  <a:lnTo>
                    <a:pt x="15035" y="2505918"/>
                  </a:lnTo>
                  <a:cubicBezTo>
                    <a:pt x="6731" y="2505918"/>
                    <a:pt x="0" y="2499187"/>
                    <a:pt x="0" y="2490883"/>
                  </a:cubicBezTo>
                  <a:lnTo>
                    <a:pt x="0" y="15035"/>
                  </a:lnTo>
                  <a:cubicBezTo>
                    <a:pt x="0" y="6731"/>
                    <a:pt x="6731" y="0"/>
                    <a:pt x="15035" y="0"/>
                  </a:cubicBezTo>
                  <a:close/>
                </a:path>
              </a:pathLst>
            </a:custGeom>
            <a:solidFill>
              <a:srgbClr val="FFFFFF"/>
            </a:solidFill>
            <a:ln w="19050" cap="rnd">
              <a:solidFill>
                <a:srgbClr val="000000"/>
              </a:solidFill>
              <a:prstDash val="solid"/>
              <a:round/>
            </a:ln>
          </p:spPr>
        </p:sp>
        <p:sp>
          <p:nvSpPr>
            <p:cNvPr id="4" name="TextBox 4"/>
            <p:cNvSpPr txBox="1"/>
            <p:nvPr/>
          </p:nvSpPr>
          <p:spPr>
            <a:xfrm>
              <a:off x="0" y="-38100"/>
              <a:ext cx="4611127" cy="254401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785368" y="3588724"/>
            <a:ext cx="8774798" cy="5849865"/>
          </a:xfrm>
          <a:custGeom>
            <a:avLst/>
            <a:gdLst/>
            <a:ahLst/>
            <a:cxnLst/>
            <a:rect l="l" t="t" r="r" b="b"/>
            <a:pathLst>
              <a:path w="8774798" h="5849865">
                <a:moveTo>
                  <a:pt x="0" y="0"/>
                </a:moveTo>
                <a:lnTo>
                  <a:pt x="8774798" y="0"/>
                </a:lnTo>
                <a:lnTo>
                  <a:pt x="8774798" y="5849865"/>
                </a:lnTo>
                <a:lnTo>
                  <a:pt x="0" y="5849865"/>
                </a:lnTo>
                <a:lnTo>
                  <a:pt x="0" y="0"/>
                </a:lnTo>
                <a:close/>
              </a:path>
            </a:pathLst>
          </a:custGeom>
          <a:blipFill>
            <a:blip r:embed="rId2"/>
            <a:stretch>
              <a:fillRect/>
            </a:stretch>
          </a:blipFill>
        </p:spPr>
      </p:sp>
      <p:sp>
        <p:nvSpPr>
          <p:cNvPr id="6" name="TextBox 6"/>
          <p:cNvSpPr txBox="1"/>
          <p:nvPr/>
        </p:nvSpPr>
        <p:spPr>
          <a:xfrm>
            <a:off x="1119392" y="498478"/>
            <a:ext cx="6714032" cy="993678"/>
          </a:xfrm>
          <a:prstGeom prst="rect">
            <a:avLst/>
          </a:prstGeom>
        </p:spPr>
        <p:txBody>
          <a:bodyPr lIns="0" tIns="0" rIns="0" bIns="0" rtlCol="0" anchor="t">
            <a:spAutoFit/>
          </a:bodyPr>
          <a:lstStyle/>
          <a:p>
            <a:pPr marL="0" lvl="0" indent="0" algn="l">
              <a:lnSpc>
                <a:spcPts val="7568"/>
              </a:lnSpc>
              <a:spcBef>
                <a:spcPct val="0"/>
              </a:spcBef>
            </a:pPr>
            <a:r>
              <a:rPr lang="en-US" sz="7277" b="1" u="none" strike="noStrike" dirty="0" err="1">
                <a:solidFill>
                  <a:srgbClr val="123D76"/>
                </a:solidFill>
                <a:latin typeface="Times New Roman" panose="02020603050405020304" pitchFamily="18" charset="0"/>
                <a:cs typeface="Times New Roman" panose="02020603050405020304" pitchFamily="18" charset="0"/>
              </a:rPr>
              <a:t>Giới</a:t>
            </a:r>
            <a:r>
              <a:rPr lang="en-US" sz="7277" b="1" u="none" strike="noStrike" dirty="0">
                <a:solidFill>
                  <a:srgbClr val="123D76"/>
                </a:solidFill>
                <a:latin typeface="Times New Roman" panose="02020603050405020304" pitchFamily="18" charset="0"/>
                <a:cs typeface="Times New Roman" panose="02020603050405020304" pitchFamily="18" charset="0"/>
              </a:rPr>
              <a:t> </a:t>
            </a:r>
            <a:r>
              <a:rPr lang="en-US" sz="7277" b="1" u="none" strike="noStrike" dirty="0" err="1">
                <a:solidFill>
                  <a:srgbClr val="123D76"/>
                </a:solidFill>
                <a:latin typeface="Times New Roman" panose="02020603050405020304" pitchFamily="18" charset="0"/>
                <a:cs typeface="Times New Roman" panose="02020603050405020304" pitchFamily="18" charset="0"/>
              </a:rPr>
              <a:t>thiệu</a:t>
            </a:r>
            <a:r>
              <a:rPr lang="en-US" sz="7277" b="1" u="none" strike="noStrike" dirty="0">
                <a:solidFill>
                  <a:srgbClr val="123D76"/>
                </a:solidFill>
                <a:latin typeface="Times New Roman" panose="02020603050405020304" pitchFamily="18" charset="0"/>
                <a:cs typeface="Times New Roman" panose="02020603050405020304" pitchFamily="18" charset="0"/>
              </a:rPr>
              <a:t> ERP</a:t>
            </a:r>
          </a:p>
        </p:txBody>
      </p:sp>
      <p:sp>
        <p:nvSpPr>
          <p:cNvPr id="7" name="TextBox 7"/>
          <p:cNvSpPr txBox="1"/>
          <p:nvPr/>
        </p:nvSpPr>
        <p:spPr>
          <a:xfrm>
            <a:off x="1119392" y="1829763"/>
            <a:ext cx="16881548" cy="1688734"/>
          </a:xfrm>
          <a:prstGeom prst="rect">
            <a:avLst/>
          </a:prstGeom>
        </p:spPr>
        <p:txBody>
          <a:bodyPr lIns="0" tIns="0" rIns="0" bIns="0" rtlCol="0" anchor="t">
            <a:spAutoFit/>
          </a:bodyPr>
          <a:lstStyle/>
          <a:p>
            <a:pPr>
              <a:lnSpc>
                <a:spcPts val="4570"/>
              </a:lnSpc>
            </a:pPr>
            <a:r>
              <a:rPr lang="en-US" sz="3264">
                <a:solidFill>
                  <a:srgbClr val="000000"/>
                </a:solidFill>
                <a:latin typeface="Muli"/>
              </a:rPr>
              <a:t>ERP viết tắt của Enterprise Resource Planning (Hoạch định nguồn lực doanh nghiệp). Phần mềm ERP bao gồm các công cụ quản lý quy trình kinh doanh chiến lược và phát triển mạnh mẽ có thể được sử dụng để quản lý thông tin trong một tổ chức.</a:t>
            </a:r>
          </a:p>
        </p:txBody>
      </p:sp>
      <p:sp>
        <p:nvSpPr>
          <p:cNvPr id="8" name="TextBox 8"/>
          <p:cNvSpPr txBox="1"/>
          <p:nvPr/>
        </p:nvSpPr>
        <p:spPr>
          <a:xfrm>
            <a:off x="12045229" y="3851812"/>
            <a:ext cx="2125117" cy="662858"/>
          </a:xfrm>
          <a:prstGeom prst="rect">
            <a:avLst/>
          </a:prstGeom>
        </p:spPr>
        <p:txBody>
          <a:bodyPr lIns="0" tIns="0" rIns="0" bIns="0" rtlCol="0" anchor="t">
            <a:spAutoFit/>
          </a:bodyPr>
          <a:lstStyle/>
          <a:p>
            <a:pPr algn="ctr">
              <a:lnSpc>
                <a:spcPts val="5464"/>
              </a:lnSpc>
            </a:pPr>
            <a:r>
              <a:rPr lang="en-US" sz="3903">
                <a:solidFill>
                  <a:srgbClr val="000000"/>
                </a:solidFill>
                <a:latin typeface="Muli Bold"/>
              </a:rPr>
              <a:t>Hiệu quả</a:t>
            </a:r>
          </a:p>
        </p:txBody>
      </p:sp>
      <p:sp>
        <p:nvSpPr>
          <p:cNvPr id="9" name="TextBox 9"/>
          <p:cNvSpPr txBox="1"/>
          <p:nvPr/>
        </p:nvSpPr>
        <p:spPr>
          <a:xfrm>
            <a:off x="9560166" y="4867366"/>
            <a:ext cx="8118191" cy="3235431"/>
          </a:xfrm>
          <a:prstGeom prst="rect">
            <a:avLst/>
          </a:prstGeom>
        </p:spPr>
        <p:txBody>
          <a:bodyPr lIns="0" tIns="0" rIns="0" bIns="0" rtlCol="0" anchor="t">
            <a:spAutoFit/>
          </a:bodyPr>
          <a:lstStyle/>
          <a:p>
            <a:pPr marL="669291" lvl="1" indent="-334646">
              <a:lnSpc>
                <a:spcPts val="4340"/>
              </a:lnSpc>
              <a:buFont typeface="Arial"/>
              <a:buChar char="•"/>
            </a:pPr>
            <a:r>
              <a:rPr lang="en-US" sz="3100">
                <a:solidFill>
                  <a:srgbClr val="000000"/>
                </a:solidFill>
                <a:latin typeface="Muli"/>
              </a:rPr>
              <a:t>Tích hợp toàn bộ quy trình kinh doanh</a:t>
            </a:r>
          </a:p>
          <a:p>
            <a:pPr marL="669291" lvl="1" indent="-334646">
              <a:lnSpc>
                <a:spcPts val="4340"/>
              </a:lnSpc>
              <a:buFont typeface="Arial"/>
              <a:buChar char="•"/>
            </a:pPr>
            <a:r>
              <a:rPr lang="en-US" sz="3100">
                <a:solidFill>
                  <a:srgbClr val="000000"/>
                </a:solidFill>
                <a:latin typeface="Muli"/>
              </a:rPr>
              <a:t>Tăng cường quản lý và giám sát hoạt động</a:t>
            </a:r>
          </a:p>
          <a:p>
            <a:pPr marL="669291" lvl="1" indent="-334646">
              <a:lnSpc>
                <a:spcPts val="4340"/>
              </a:lnSpc>
              <a:buFont typeface="Arial"/>
              <a:buChar char="•"/>
            </a:pPr>
            <a:r>
              <a:rPr lang="en-US" sz="3100">
                <a:solidFill>
                  <a:srgbClr val="000000"/>
                </a:solidFill>
                <a:latin typeface="Muli"/>
              </a:rPr>
              <a:t>Nâng cao tính chính xác và nhanh chóng</a:t>
            </a:r>
          </a:p>
          <a:p>
            <a:pPr marL="669291" lvl="1" indent="-334646">
              <a:lnSpc>
                <a:spcPts val="4340"/>
              </a:lnSpc>
              <a:buFont typeface="Arial"/>
              <a:buChar char="•"/>
            </a:pPr>
            <a:r>
              <a:rPr lang="en-US" sz="3100">
                <a:solidFill>
                  <a:srgbClr val="000000"/>
                </a:solidFill>
                <a:latin typeface="Muli"/>
              </a:rPr>
              <a:t>Tăng cường tính linh hoạt</a:t>
            </a:r>
          </a:p>
          <a:p>
            <a:pPr marL="669291" lvl="1" indent="-334646">
              <a:lnSpc>
                <a:spcPts val="4340"/>
              </a:lnSpc>
              <a:buFont typeface="Arial"/>
              <a:buChar char="•"/>
            </a:pPr>
            <a:r>
              <a:rPr lang="en-US" sz="3100">
                <a:solidFill>
                  <a:srgbClr val="000000"/>
                </a:solidFill>
                <a:latin typeface="Muli"/>
              </a:rPr>
              <a:t>Giảm chi phí và tăng cường hiệu quả</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03408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59300" y="133146"/>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134655" y="1851028"/>
            <a:ext cx="10437873" cy="7183052"/>
          </a:xfrm>
          <a:custGeom>
            <a:avLst/>
            <a:gdLst/>
            <a:ahLst/>
            <a:cxnLst/>
            <a:rect l="l" t="t" r="r" b="b"/>
            <a:pathLst>
              <a:path w="10437873" h="7183052">
                <a:moveTo>
                  <a:pt x="0" y="0"/>
                </a:moveTo>
                <a:lnTo>
                  <a:pt x="10437873" y="0"/>
                </a:lnTo>
                <a:lnTo>
                  <a:pt x="10437873" y="7183052"/>
                </a:lnTo>
                <a:lnTo>
                  <a:pt x="0" y="7183052"/>
                </a:lnTo>
                <a:lnTo>
                  <a:pt x="0" y="0"/>
                </a:lnTo>
                <a:close/>
              </a:path>
            </a:pathLst>
          </a:custGeom>
          <a:blipFill>
            <a:blip r:embed="rId4"/>
            <a:stretch>
              <a:fillRect/>
            </a:stretch>
          </a:blipFill>
        </p:spPr>
      </p:sp>
      <p:sp>
        <p:nvSpPr>
          <p:cNvPr id="5" name="TextBox 5"/>
          <p:cNvSpPr txBox="1"/>
          <p:nvPr/>
        </p:nvSpPr>
        <p:spPr>
          <a:xfrm>
            <a:off x="2975655" y="616149"/>
            <a:ext cx="10318000" cy="884858"/>
          </a:xfrm>
          <a:prstGeom prst="rect">
            <a:avLst/>
          </a:prstGeom>
        </p:spPr>
        <p:txBody>
          <a:bodyPr lIns="0" tIns="0" rIns="0" bIns="0" rtlCol="0" anchor="t">
            <a:spAutoFit/>
          </a:bodyPr>
          <a:lstStyle/>
          <a:p>
            <a:pPr>
              <a:lnSpc>
                <a:spcPts val="6930"/>
              </a:lnSpc>
            </a:pPr>
            <a:r>
              <a:rPr lang="en-US" sz="6664" b="1" dirty="0" err="1">
                <a:solidFill>
                  <a:srgbClr val="123D76"/>
                </a:solidFill>
                <a:latin typeface="Times New Roman" panose="02020603050405020304" pitchFamily="18" charset="0"/>
                <a:cs typeface="Times New Roman" panose="02020603050405020304" pitchFamily="18" charset="0"/>
              </a:rPr>
              <a:t>Các</a:t>
            </a:r>
            <a:r>
              <a:rPr lang="en-US" sz="6664" b="1" dirty="0">
                <a:solidFill>
                  <a:srgbClr val="123D76"/>
                </a:solidFill>
                <a:latin typeface="Times New Roman" panose="02020603050405020304" pitchFamily="18" charset="0"/>
                <a:cs typeface="Times New Roman" panose="02020603050405020304" pitchFamily="18" charset="0"/>
              </a:rPr>
              <a:t> </a:t>
            </a:r>
            <a:r>
              <a:rPr lang="en-US" sz="6664" b="1" dirty="0" err="1">
                <a:solidFill>
                  <a:srgbClr val="123D76"/>
                </a:solidFill>
                <a:latin typeface="Times New Roman" panose="02020603050405020304" pitchFamily="18" charset="0"/>
                <a:cs typeface="Times New Roman" panose="02020603050405020304" pitchFamily="18" charset="0"/>
              </a:rPr>
              <a:t>phân</a:t>
            </a:r>
            <a:r>
              <a:rPr lang="en-US" sz="6664" b="1" dirty="0">
                <a:solidFill>
                  <a:srgbClr val="123D76"/>
                </a:solidFill>
                <a:latin typeface="Times New Roman" panose="02020603050405020304" pitchFamily="18" charset="0"/>
                <a:cs typeface="Times New Roman" panose="02020603050405020304" pitchFamily="18" charset="0"/>
              </a:rPr>
              <a:t> </a:t>
            </a:r>
            <a:r>
              <a:rPr lang="en-US" sz="6664" b="1" dirty="0" err="1">
                <a:solidFill>
                  <a:srgbClr val="123D76"/>
                </a:solidFill>
                <a:latin typeface="Times New Roman" panose="02020603050405020304" pitchFamily="18" charset="0"/>
                <a:cs typeface="Times New Roman" panose="02020603050405020304" pitchFamily="18" charset="0"/>
              </a:rPr>
              <a:t>hệ</a:t>
            </a:r>
            <a:r>
              <a:rPr lang="en-US" sz="6664" b="1" dirty="0">
                <a:solidFill>
                  <a:srgbClr val="123D76"/>
                </a:solidFill>
                <a:latin typeface="Times New Roman" panose="02020603050405020304" pitchFamily="18" charset="0"/>
                <a:cs typeface="Times New Roman" panose="02020603050405020304" pitchFamily="18" charset="0"/>
              </a:rPr>
              <a:t> </a:t>
            </a:r>
            <a:r>
              <a:rPr lang="en-US" sz="6664" b="1" dirty="0" err="1">
                <a:solidFill>
                  <a:srgbClr val="123D76"/>
                </a:solidFill>
                <a:latin typeface="Times New Roman" panose="02020603050405020304" pitchFamily="18" charset="0"/>
                <a:cs typeface="Times New Roman" panose="02020603050405020304" pitchFamily="18" charset="0"/>
              </a:rPr>
              <a:t>của</a:t>
            </a:r>
            <a:r>
              <a:rPr lang="en-US" sz="6664" b="1" dirty="0">
                <a:solidFill>
                  <a:srgbClr val="123D76"/>
                </a:solidFill>
                <a:latin typeface="Times New Roman" panose="02020603050405020304" pitchFamily="18" charset="0"/>
                <a:cs typeface="Times New Roman" panose="02020603050405020304" pitchFamily="18" charset="0"/>
              </a:rPr>
              <a:t> ERP</a:t>
            </a:r>
          </a:p>
        </p:txBody>
      </p:sp>
      <p:sp>
        <p:nvSpPr>
          <p:cNvPr id="6" name="TextBox 6"/>
          <p:cNvSpPr txBox="1"/>
          <p:nvPr/>
        </p:nvSpPr>
        <p:spPr>
          <a:xfrm>
            <a:off x="1396816" y="2340570"/>
            <a:ext cx="8609956" cy="6471238"/>
          </a:xfrm>
          <a:prstGeom prst="rect">
            <a:avLst/>
          </a:prstGeom>
        </p:spPr>
        <p:txBody>
          <a:bodyPr lIns="0" tIns="0" rIns="0" bIns="0" rtlCol="0" anchor="t">
            <a:spAutoFit/>
          </a:bodyPr>
          <a:lstStyle/>
          <a:p>
            <a:pPr marL="721226" lvl="1" indent="-360613" algn="just">
              <a:lnSpc>
                <a:spcPts val="4676"/>
              </a:lnSpc>
              <a:buFont typeface="Arial"/>
              <a:buChar char="•"/>
            </a:pPr>
            <a:r>
              <a:rPr lang="en-US" sz="3340">
                <a:solidFill>
                  <a:srgbClr val="000000"/>
                </a:solidFill>
                <a:latin typeface="Montserrat"/>
              </a:rPr>
              <a:t>Quản lý bán hàng</a:t>
            </a:r>
          </a:p>
          <a:p>
            <a:pPr marL="721226" lvl="1" indent="-360613" algn="just">
              <a:lnSpc>
                <a:spcPts val="4676"/>
              </a:lnSpc>
              <a:buFont typeface="Arial"/>
              <a:buChar char="•"/>
            </a:pPr>
            <a:r>
              <a:rPr lang="en-US" sz="3340">
                <a:solidFill>
                  <a:srgbClr val="000000"/>
                </a:solidFill>
                <a:latin typeface="Montserrat"/>
              </a:rPr>
              <a:t>Quản lý quan hệ khách hàng</a:t>
            </a:r>
          </a:p>
          <a:p>
            <a:pPr marL="721226" lvl="1" indent="-360613" algn="just">
              <a:lnSpc>
                <a:spcPts val="4676"/>
              </a:lnSpc>
              <a:buFont typeface="Arial"/>
              <a:buChar char="•"/>
            </a:pPr>
            <a:r>
              <a:rPr lang="en-US" sz="3340">
                <a:solidFill>
                  <a:srgbClr val="000000"/>
                </a:solidFill>
                <a:latin typeface="Montserrat"/>
              </a:rPr>
              <a:t>Quản lý mua hàng</a:t>
            </a:r>
          </a:p>
          <a:p>
            <a:pPr marL="721226" lvl="1" indent="-360613" algn="just">
              <a:lnSpc>
                <a:spcPts val="4676"/>
              </a:lnSpc>
              <a:buFont typeface="Arial"/>
              <a:buChar char="•"/>
            </a:pPr>
            <a:r>
              <a:rPr lang="en-US" sz="3340">
                <a:solidFill>
                  <a:srgbClr val="000000"/>
                </a:solidFill>
                <a:latin typeface="Montserrat"/>
              </a:rPr>
              <a:t>Quản lý kho</a:t>
            </a:r>
          </a:p>
          <a:p>
            <a:pPr marL="721226" lvl="1" indent="-360613" algn="just">
              <a:lnSpc>
                <a:spcPts val="4676"/>
              </a:lnSpc>
              <a:buFont typeface="Arial"/>
              <a:buChar char="•"/>
            </a:pPr>
            <a:r>
              <a:rPr lang="en-US" sz="3340">
                <a:solidFill>
                  <a:srgbClr val="000000"/>
                </a:solidFill>
                <a:latin typeface="Montserrat"/>
              </a:rPr>
              <a:t>Quản lý sản xuất</a:t>
            </a:r>
          </a:p>
          <a:p>
            <a:pPr marL="721226" lvl="1" indent="-360613" algn="just">
              <a:lnSpc>
                <a:spcPts val="4676"/>
              </a:lnSpc>
              <a:buFont typeface="Arial"/>
              <a:buChar char="•"/>
            </a:pPr>
            <a:r>
              <a:rPr lang="en-US" sz="3340">
                <a:solidFill>
                  <a:srgbClr val="000000"/>
                </a:solidFill>
                <a:latin typeface="Montserrat"/>
              </a:rPr>
              <a:t>Quản lý chất lượng</a:t>
            </a:r>
          </a:p>
          <a:p>
            <a:pPr marL="721226" lvl="1" indent="-360613" algn="just">
              <a:lnSpc>
                <a:spcPts val="4676"/>
              </a:lnSpc>
              <a:buFont typeface="Arial"/>
              <a:buChar char="•"/>
            </a:pPr>
            <a:r>
              <a:rPr lang="en-US" sz="3340">
                <a:solidFill>
                  <a:srgbClr val="000000"/>
                </a:solidFill>
                <a:latin typeface="Montserrat"/>
              </a:rPr>
              <a:t>Quản lý máy móc thiết bị</a:t>
            </a:r>
          </a:p>
          <a:p>
            <a:pPr marL="721226" lvl="1" indent="-360613" algn="just">
              <a:lnSpc>
                <a:spcPts val="4676"/>
              </a:lnSpc>
              <a:buFont typeface="Arial"/>
              <a:buChar char="•"/>
            </a:pPr>
            <a:r>
              <a:rPr lang="en-US" sz="3340">
                <a:solidFill>
                  <a:srgbClr val="000000"/>
                </a:solidFill>
                <a:latin typeface="Montserrat"/>
              </a:rPr>
              <a:t>Tài chính kế toán</a:t>
            </a:r>
          </a:p>
          <a:p>
            <a:pPr marL="721226" lvl="1" indent="-360613" algn="just">
              <a:lnSpc>
                <a:spcPts val="4676"/>
              </a:lnSpc>
              <a:buFont typeface="Arial"/>
              <a:buChar char="•"/>
            </a:pPr>
            <a:r>
              <a:rPr lang="en-US" sz="3340">
                <a:solidFill>
                  <a:srgbClr val="000000"/>
                </a:solidFill>
                <a:latin typeface="Montserrat"/>
              </a:rPr>
              <a:t>Quản lý nhân sự tiền lương</a:t>
            </a:r>
          </a:p>
          <a:p>
            <a:pPr marL="721226" lvl="1" indent="-360613" algn="just">
              <a:lnSpc>
                <a:spcPts val="4676"/>
              </a:lnSpc>
              <a:buFont typeface="Arial"/>
              <a:buChar char="•"/>
            </a:pPr>
            <a:r>
              <a:rPr lang="en-US" sz="3340">
                <a:solidFill>
                  <a:srgbClr val="000000"/>
                </a:solidFill>
                <a:latin typeface="Montserrat"/>
              </a:rPr>
              <a:t>Quản trị hệ thống</a:t>
            </a:r>
          </a:p>
          <a:p>
            <a:pPr algn="just">
              <a:lnSpc>
                <a:spcPts val="4676"/>
              </a:lnSpc>
            </a:pPr>
            <a:endParaRPr lang="en-US" sz="3340">
              <a:solidFill>
                <a:srgbClr val="000000"/>
              </a:solidFill>
              <a:latin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9684966"/>
            <a:ext cx="18288000" cy="1872634"/>
          </a:xfrm>
          <a:prstGeom prst="rect">
            <a:avLst/>
          </a:prstGeom>
          <a:solidFill>
            <a:srgbClr val="125BAC"/>
          </a:solidFill>
        </p:spPr>
      </p:sp>
      <p:sp>
        <p:nvSpPr>
          <p:cNvPr id="3" name="Freeform 3"/>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82825" y="367492"/>
            <a:ext cx="16112178" cy="837540"/>
          </a:xfrm>
          <a:prstGeom prst="rect">
            <a:avLst/>
          </a:prstGeom>
        </p:spPr>
        <p:txBody>
          <a:bodyPr lIns="0" tIns="0" rIns="0" bIns="0" rtlCol="0" anchor="t">
            <a:spAutoFit/>
          </a:bodyPr>
          <a:lstStyle/>
          <a:p>
            <a:pPr marL="0" lvl="0" indent="0" algn="l">
              <a:lnSpc>
                <a:spcPts val="6307"/>
              </a:lnSpc>
              <a:spcBef>
                <a:spcPct val="0"/>
              </a:spcBef>
            </a:pPr>
            <a:r>
              <a:rPr lang="en-US" sz="6064" b="1" u="none" strike="noStrike" dirty="0" err="1">
                <a:solidFill>
                  <a:srgbClr val="123D76"/>
                </a:solidFill>
                <a:latin typeface="Times New Roman" panose="02020603050405020304" pitchFamily="18" charset="0"/>
                <a:cs typeface="Times New Roman" panose="02020603050405020304" pitchFamily="18" charset="0"/>
              </a:rPr>
              <a:t>Phân</a:t>
            </a:r>
            <a:r>
              <a:rPr lang="en-US" sz="6064" b="1" u="none" strike="noStrike" dirty="0">
                <a:solidFill>
                  <a:srgbClr val="123D76"/>
                </a:solidFill>
                <a:latin typeface="Times New Roman" panose="02020603050405020304" pitchFamily="18" charset="0"/>
                <a:cs typeface="Times New Roman" panose="02020603050405020304" pitchFamily="18" charset="0"/>
              </a:rPr>
              <a:t> </a:t>
            </a:r>
            <a:r>
              <a:rPr lang="en-US" sz="6064" b="1" u="none" strike="noStrike" dirty="0" err="1">
                <a:solidFill>
                  <a:srgbClr val="123D76"/>
                </a:solidFill>
                <a:latin typeface="Times New Roman" panose="02020603050405020304" pitchFamily="18" charset="0"/>
                <a:cs typeface="Times New Roman" panose="02020603050405020304" pitchFamily="18" charset="0"/>
              </a:rPr>
              <a:t>hệ</a:t>
            </a:r>
            <a:r>
              <a:rPr lang="en-US" sz="6064" b="1" u="none" strike="noStrike" dirty="0">
                <a:solidFill>
                  <a:srgbClr val="123D76"/>
                </a:solidFill>
                <a:latin typeface="Times New Roman" panose="02020603050405020304" pitchFamily="18" charset="0"/>
                <a:cs typeface="Times New Roman" panose="02020603050405020304" pitchFamily="18" charset="0"/>
              </a:rPr>
              <a:t> </a:t>
            </a:r>
            <a:r>
              <a:rPr lang="en-US" sz="6064" b="1" u="none" strike="noStrike" dirty="0" err="1">
                <a:solidFill>
                  <a:srgbClr val="123D76"/>
                </a:solidFill>
                <a:latin typeface="Times New Roman" panose="02020603050405020304" pitchFamily="18" charset="0"/>
                <a:cs typeface="Times New Roman" panose="02020603050405020304" pitchFamily="18" charset="0"/>
              </a:rPr>
              <a:t>nhân</a:t>
            </a:r>
            <a:r>
              <a:rPr lang="en-US" sz="6064" b="1" u="none" strike="noStrike" dirty="0">
                <a:solidFill>
                  <a:srgbClr val="123D76"/>
                </a:solidFill>
                <a:latin typeface="Times New Roman" panose="02020603050405020304" pitchFamily="18" charset="0"/>
                <a:cs typeface="Times New Roman" panose="02020603050405020304" pitchFamily="18" charset="0"/>
              </a:rPr>
              <a:t> </a:t>
            </a:r>
            <a:r>
              <a:rPr lang="en-US" sz="6064" b="1" u="none" strike="noStrike" dirty="0" err="1">
                <a:solidFill>
                  <a:srgbClr val="123D76"/>
                </a:solidFill>
                <a:latin typeface="Times New Roman" panose="02020603050405020304" pitchFamily="18" charset="0"/>
                <a:cs typeface="Times New Roman" panose="02020603050405020304" pitchFamily="18" charset="0"/>
              </a:rPr>
              <a:t>sự</a:t>
            </a:r>
            <a:r>
              <a:rPr lang="en-US" sz="6064" b="1" u="none" strike="noStrike" dirty="0">
                <a:solidFill>
                  <a:srgbClr val="123D76"/>
                </a:solidFill>
                <a:latin typeface="Times New Roman" panose="02020603050405020304" pitchFamily="18" charset="0"/>
                <a:cs typeface="Times New Roman" panose="02020603050405020304" pitchFamily="18" charset="0"/>
              </a:rPr>
              <a:t> </a:t>
            </a:r>
            <a:r>
              <a:rPr lang="en-US" sz="6064" b="1" u="none" strike="noStrike" dirty="0" err="1">
                <a:solidFill>
                  <a:srgbClr val="123D76"/>
                </a:solidFill>
                <a:latin typeface="Times New Roman" panose="02020603050405020304" pitchFamily="18" charset="0"/>
                <a:cs typeface="Times New Roman" panose="02020603050405020304" pitchFamily="18" charset="0"/>
              </a:rPr>
              <a:t>tại</a:t>
            </a:r>
            <a:r>
              <a:rPr lang="en-US" sz="6064" b="1" u="none" strike="noStrike" dirty="0">
                <a:solidFill>
                  <a:srgbClr val="123D76"/>
                </a:solidFill>
                <a:latin typeface="Times New Roman" panose="02020603050405020304" pitchFamily="18" charset="0"/>
                <a:cs typeface="Times New Roman" panose="02020603050405020304" pitchFamily="18" charset="0"/>
              </a:rPr>
              <a:t> VNPT-IT</a:t>
            </a:r>
          </a:p>
        </p:txBody>
      </p:sp>
      <p:sp>
        <p:nvSpPr>
          <p:cNvPr id="5" name="TextBox 5"/>
          <p:cNvSpPr txBox="1"/>
          <p:nvPr/>
        </p:nvSpPr>
        <p:spPr>
          <a:xfrm>
            <a:off x="365941" y="1741024"/>
            <a:ext cx="17329062" cy="1777401"/>
          </a:xfrm>
          <a:prstGeom prst="rect">
            <a:avLst/>
          </a:prstGeom>
        </p:spPr>
        <p:txBody>
          <a:bodyPr lIns="0" tIns="0" rIns="0" bIns="0" rtlCol="0" anchor="t">
            <a:spAutoFit/>
          </a:bodyPr>
          <a:lstStyle/>
          <a:p>
            <a:pPr marL="736823" lvl="1" indent="-368412">
              <a:lnSpc>
                <a:spcPts val="4777"/>
              </a:lnSpc>
              <a:buFont typeface="Arial"/>
              <a:buChar char="•"/>
            </a:pPr>
            <a:r>
              <a:rPr lang="en-US" sz="3412">
                <a:solidFill>
                  <a:srgbClr val="000000"/>
                </a:solidFill>
                <a:latin typeface="Muli"/>
              </a:rPr>
              <a:t>Phân hệ này giúp quản lý nhân sự của công ty VNPT-IT, bao gồm quản lý thông tin cá nhân của nhân viên, lương và phúc lợi, kế hoạch đào tạo và phát triển, quản lý công tác đánh giá nhân viên và quản lý hợp đồng lao động.</a:t>
            </a:r>
          </a:p>
        </p:txBody>
      </p:sp>
      <p:sp>
        <p:nvSpPr>
          <p:cNvPr id="6" name="TextBox 6"/>
          <p:cNvSpPr txBox="1"/>
          <p:nvPr/>
        </p:nvSpPr>
        <p:spPr>
          <a:xfrm>
            <a:off x="365941" y="3717538"/>
            <a:ext cx="13538030" cy="2970508"/>
          </a:xfrm>
          <a:prstGeom prst="rect">
            <a:avLst/>
          </a:prstGeom>
        </p:spPr>
        <p:txBody>
          <a:bodyPr lIns="0" tIns="0" rIns="0" bIns="0" rtlCol="0" anchor="t">
            <a:spAutoFit/>
          </a:bodyPr>
          <a:lstStyle/>
          <a:p>
            <a:pPr marL="738710" lvl="1" indent="-369355">
              <a:lnSpc>
                <a:spcPts val="4790"/>
              </a:lnSpc>
              <a:buFont typeface="Arial"/>
              <a:buChar char="•"/>
            </a:pPr>
            <a:r>
              <a:rPr lang="en-US" sz="3421">
                <a:solidFill>
                  <a:srgbClr val="000000"/>
                </a:solidFill>
                <a:latin typeface="Muli"/>
              </a:rPr>
              <a:t>Chức năng</a:t>
            </a:r>
          </a:p>
          <a:p>
            <a:pPr algn="just">
              <a:lnSpc>
                <a:spcPts val="4790"/>
              </a:lnSpc>
              <a:spcBef>
                <a:spcPct val="0"/>
              </a:spcBef>
            </a:pPr>
            <a:r>
              <a:rPr lang="en-US" sz="3421">
                <a:solidFill>
                  <a:srgbClr val="000000"/>
                </a:solidFill>
                <a:latin typeface="Muli"/>
              </a:rPr>
              <a:t>       + Quản lý tuyển dụng</a:t>
            </a:r>
          </a:p>
          <a:p>
            <a:pPr algn="just">
              <a:lnSpc>
                <a:spcPts val="4790"/>
              </a:lnSpc>
              <a:spcBef>
                <a:spcPct val="0"/>
              </a:spcBef>
            </a:pPr>
            <a:r>
              <a:rPr lang="en-US" sz="3421">
                <a:solidFill>
                  <a:srgbClr val="000000"/>
                </a:solidFill>
                <a:latin typeface="Muli"/>
              </a:rPr>
              <a:t>       + Quản lý hồ sơ cán bộ nhân viên</a:t>
            </a:r>
          </a:p>
          <a:p>
            <a:pPr algn="just">
              <a:lnSpc>
                <a:spcPts val="4790"/>
              </a:lnSpc>
              <a:spcBef>
                <a:spcPct val="0"/>
              </a:spcBef>
            </a:pPr>
            <a:r>
              <a:rPr lang="en-US" sz="3421">
                <a:solidFill>
                  <a:srgbClr val="000000"/>
                </a:solidFill>
                <a:latin typeface="Muli"/>
              </a:rPr>
              <a:t>       + Quản lý chấm công</a:t>
            </a:r>
          </a:p>
          <a:p>
            <a:pPr algn="just">
              <a:lnSpc>
                <a:spcPts val="4790"/>
              </a:lnSpc>
              <a:spcBef>
                <a:spcPct val="0"/>
              </a:spcBef>
            </a:pPr>
            <a:r>
              <a:rPr lang="en-US" sz="3421">
                <a:solidFill>
                  <a:srgbClr val="000000"/>
                </a:solidFill>
                <a:latin typeface="Muli"/>
              </a:rPr>
              <a:t>       + Quản lý lương</a:t>
            </a:r>
          </a:p>
        </p:txBody>
      </p:sp>
      <p:sp>
        <p:nvSpPr>
          <p:cNvPr id="7" name="Freeform 7"/>
          <p:cNvSpPr/>
          <p:nvPr/>
        </p:nvSpPr>
        <p:spPr>
          <a:xfrm>
            <a:off x="9853979" y="3774688"/>
            <a:ext cx="7841024" cy="5227349"/>
          </a:xfrm>
          <a:custGeom>
            <a:avLst/>
            <a:gdLst/>
            <a:ahLst/>
            <a:cxnLst/>
            <a:rect l="l" t="t" r="r" b="b"/>
            <a:pathLst>
              <a:path w="7841024" h="5227349">
                <a:moveTo>
                  <a:pt x="0" y="0"/>
                </a:moveTo>
                <a:lnTo>
                  <a:pt x="7841024" y="0"/>
                </a:lnTo>
                <a:lnTo>
                  <a:pt x="7841024" y="5227350"/>
                </a:lnTo>
                <a:lnTo>
                  <a:pt x="0" y="5227350"/>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1048</Words>
  <Application>Microsoft Office PowerPoint</Application>
  <PresentationFormat>Custom</PresentationFormat>
  <Paragraphs>116</Paragraphs>
  <Slides>26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Times New Roman</vt:lpstr>
      <vt:lpstr>Muli</vt:lpstr>
      <vt:lpstr>Arial</vt:lpstr>
      <vt:lpstr>TT Chocolates Bold</vt:lpstr>
      <vt:lpstr>Montserrat</vt:lpstr>
      <vt:lpstr>Montserrat Classic Bold</vt:lpstr>
      <vt:lpstr>Sigmar One</vt:lpstr>
      <vt:lpstr>Montserrat Bold</vt:lpstr>
      <vt:lpstr>Paytone One</vt:lpstr>
      <vt:lpstr>Muli Bold</vt:lpstr>
      <vt:lpstr>Ara Hamah Alfidaa</vt:lpstr>
      <vt:lpstr>Calibri</vt:lpstr>
      <vt:lpstr>Noto Sans</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VNPT-IT</dc:title>
  <cp:lastModifiedBy>Le Au Anh Thu</cp:lastModifiedBy>
  <cp:revision>3</cp:revision>
  <dcterms:created xsi:type="dcterms:W3CDTF">2006-08-16T00:00:00Z</dcterms:created>
  <dcterms:modified xsi:type="dcterms:W3CDTF">2023-12-16T05:48:43Z</dcterms:modified>
  <dc:identifier>DAFxehEMcF0</dc:identifier>
</cp:coreProperties>
</file>